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475" r:id="rId2"/>
    <p:sldId id="775" r:id="rId3"/>
    <p:sldId id="808" r:id="rId4"/>
    <p:sldId id="809" r:id="rId5"/>
    <p:sldId id="799" r:id="rId6"/>
    <p:sldId id="784" r:id="rId7"/>
    <p:sldId id="793" r:id="rId8"/>
    <p:sldId id="446" r:id="rId9"/>
    <p:sldId id="447" r:id="rId10"/>
    <p:sldId id="448" r:id="rId11"/>
    <p:sldId id="790" r:id="rId12"/>
    <p:sldId id="801" r:id="rId13"/>
    <p:sldId id="798" r:id="rId14"/>
    <p:sldId id="796" r:id="rId15"/>
    <p:sldId id="794" r:id="rId16"/>
    <p:sldId id="814" r:id="rId17"/>
    <p:sldId id="811" r:id="rId18"/>
    <p:sldId id="810" r:id="rId19"/>
    <p:sldId id="812" r:id="rId20"/>
    <p:sldId id="813" r:id="rId21"/>
    <p:sldId id="773" r:id="rId22"/>
    <p:sldId id="795" r:id="rId23"/>
    <p:sldId id="730" r:id="rId24"/>
    <p:sldId id="807" r:id="rId25"/>
  </p:sldIdLst>
  <p:sldSz cx="9144000" cy="6858000" type="screen4x3"/>
  <p:notesSz cx="7010400" cy="9296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7" autoAdjust="0"/>
    <p:restoredTop sz="84718" autoAdjust="0"/>
  </p:normalViewPr>
  <p:slideViewPr>
    <p:cSldViewPr>
      <p:cViewPr varScale="1">
        <p:scale>
          <a:sx n="98" d="100"/>
          <a:sy n="98" d="100"/>
        </p:scale>
        <p:origin x="2384" y="184"/>
      </p:cViewPr>
      <p:guideLst>
        <p:guide orient="horz" pos="2160"/>
        <p:guide pos="2880"/>
      </p:guideLst>
    </p:cSldViewPr>
  </p:slideViewPr>
  <p:notesTextViewPr>
    <p:cViewPr>
      <p:scale>
        <a:sx n="1" d="1"/>
        <a:sy n="1" d="1"/>
      </p:scale>
      <p:origin x="0" y="0"/>
    </p:cViewPr>
  </p:notesTextViewPr>
  <p:sorterViewPr>
    <p:cViewPr varScale="1">
      <p:scale>
        <a:sx n="1" d="1"/>
        <a:sy n="1" d="1"/>
      </p:scale>
      <p:origin x="0" y="-976"/>
    </p:cViewPr>
  </p:sorterViewPr>
  <p:notesViewPr>
    <p:cSldViewPr>
      <p:cViewPr varScale="1">
        <p:scale>
          <a:sx n="101" d="100"/>
          <a:sy n="101" d="100"/>
        </p:scale>
        <p:origin x="21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sv-SE" dirty="0">
              <a:latin typeface="Arial Regular"/>
            </a:endParaRPr>
          </a:p>
        </p:txBody>
      </p:sp>
      <p:sp>
        <p:nvSpPr>
          <p:cNvPr id="3" name="Platshållare för datum 2"/>
          <p:cNvSpPr>
            <a:spLocks noGrp="1"/>
          </p:cNvSpPr>
          <p:nvPr>
            <p:ph type="dt" sz="quarter" idx="1"/>
          </p:nvPr>
        </p:nvSpPr>
        <p:spPr>
          <a:xfrm>
            <a:off x="3970939" y="0"/>
            <a:ext cx="3037840" cy="466435"/>
          </a:xfrm>
          <a:prstGeom prst="rect">
            <a:avLst/>
          </a:prstGeom>
        </p:spPr>
        <p:txBody>
          <a:bodyPr vert="horz" lIns="91440" tIns="45720" rIns="91440" bIns="45720" rtlCol="0"/>
          <a:lstStyle>
            <a:lvl1pPr algn="r">
              <a:defRPr sz="1200"/>
            </a:lvl1pPr>
          </a:lstStyle>
          <a:p>
            <a:fld id="{6788A7FA-7344-48FF-B41F-2714B3CE1722}" type="datetimeFigureOut">
              <a:rPr lang="sv-SE" smtClean="0">
                <a:latin typeface="Arial Regular"/>
              </a:rPr>
              <a:t>2019-04-23</a:t>
            </a:fld>
            <a:endParaRPr lang="sv-SE" dirty="0">
              <a:latin typeface="Arial Regular"/>
            </a:endParaRPr>
          </a:p>
        </p:txBody>
      </p:sp>
      <p:sp>
        <p:nvSpPr>
          <p:cNvPr id="4" name="Platshållare för sidfot 3"/>
          <p:cNvSpPr>
            <a:spLocks noGrp="1"/>
          </p:cNvSpPr>
          <p:nvPr>
            <p:ph type="ftr" sz="quarter" idx="2"/>
          </p:nvPr>
        </p:nvSpPr>
        <p:spPr>
          <a:xfrm>
            <a:off x="0" y="8829967"/>
            <a:ext cx="3037840" cy="466434"/>
          </a:xfrm>
          <a:prstGeom prst="rect">
            <a:avLst/>
          </a:prstGeom>
        </p:spPr>
        <p:txBody>
          <a:bodyPr vert="horz" lIns="91440" tIns="45720" rIns="91440" bIns="45720" rtlCol="0" anchor="b"/>
          <a:lstStyle>
            <a:lvl1pPr algn="l">
              <a:defRPr sz="1200"/>
            </a:lvl1pPr>
          </a:lstStyle>
          <a:p>
            <a:endParaRPr lang="sv-SE" dirty="0">
              <a:latin typeface="Arial Regular"/>
            </a:endParaRPr>
          </a:p>
        </p:txBody>
      </p:sp>
      <p:sp>
        <p:nvSpPr>
          <p:cNvPr id="5" name="Platshållare för bildnummer 4"/>
          <p:cNvSpPr>
            <a:spLocks noGrp="1"/>
          </p:cNvSpPr>
          <p:nvPr>
            <p:ph type="sldNum" sz="quarter" idx="3"/>
          </p:nvPr>
        </p:nvSpPr>
        <p:spPr>
          <a:xfrm>
            <a:off x="3970939" y="8829967"/>
            <a:ext cx="3037840" cy="466434"/>
          </a:xfrm>
          <a:prstGeom prst="rect">
            <a:avLst/>
          </a:prstGeom>
        </p:spPr>
        <p:txBody>
          <a:bodyPr vert="horz" lIns="91440" tIns="45720" rIns="91440" bIns="45720" rtlCol="0" anchor="b"/>
          <a:lstStyle>
            <a:lvl1pPr algn="r">
              <a:defRPr sz="1200"/>
            </a:lvl1pPr>
          </a:lstStyle>
          <a:p>
            <a:fld id="{0FBAB3D1-1013-4E65-B4B3-81A76367F845}" type="slidenum">
              <a:rPr lang="sv-SE" smtClean="0">
                <a:latin typeface="Arial Regular"/>
              </a:rPr>
              <a:t>‹#›</a:t>
            </a:fld>
            <a:endParaRPr lang="sv-SE" dirty="0">
              <a:latin typeface="Arial Regular"/>
            </a:endParaRPr>
          </a:p>
        </p:txBody>
      </p:sp>
    </p:spTree>
    <p:extLst>
      <p:ext uri="{BB962C8B-B14F-4D97-AF65-F5344CB8AC3E}">
        <p14:creationId xmlns:p14="http://schemas.microsoft.com/office/powerpoint/2010/main" val="3420652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b="0" i="0">
                <a:latin typeface="Arial Regular"/>
              </a:defRPr>
            </a:lvl1pPr>
          </a:lstStyle>
          <a:p>
            <a:endParaRPr lang="sv-SE" dirty="0"/>
          </a:p>
        </p:txBody>
      </p:sp>
      <p:sp>
        <p:nvSpPr>
          <p:cNvPr id="3" name="Platshållare för datum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b="0" i="0">
                <a:latin typeface="Arial Regular"/>
              </a:defRPr>
            </a:lvl1pPr>
          </a:lstStyle>
          <a:p>
            <a:fld id="{14D8D056-B4DA-4BA5-9D15-F95C3E316A21}" type="datetimeFigureOut">
              <a:rPr lang="sv-SE" smtClean="0"/>
              <a:pPr/>
              <a:t>2019-04-23</a:t>
            </a:fld>
            <a:endParaRPr lang="sv-SE" dirty="0"/>
          </a:p>
        </p:txBody>
      </p:sp>
      <p:sp>
        <p:nvSpPr>
          <p:cNvPr id="4" name="Platshållare för bildobjekt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b="0" i="0">
                <a:latin typeface="Arial Regular"/>
              </a:defRPr>
            </a:lvl1pPr>
          </a:lstStyle>
          <a:p>
            <a:endParaRPr lang="sv-SE" dirty="0"/>
          </a:p>
        </p:txBody>
      </p:sp>
      <p:sp>
        <p:nvSpPr>
          <p:cNvPr id="7" name="Platshållare för bildnumm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b="0" i="0">
                <a:latin typeface="Arial Regular"/>
              </a:defRPr>
            </a:lvl1pPr>
          </a:lstStyle>
          <a:p>
            <a:fld id="{C94C8617-CF94-469C-A282-38561B37E7CB}" type="slidenum">
              <a:rPr lang="sv-SE" smtClean="0"/>
              <a:pPr/>
              <a:t>‹#›</a:t>
            </a:fld>
            <a:endParaRPr lang="sv-SE" dirty="0"/>
          </a:p>
        </p:txBody>
      </p:sp>
    </p:spTree>
    <p:extLst>
      <p:ext uri="{BB962C8B-B14F-4D97-AF65-F5344CB8AC3E}">
        <p14:creationId xmlns:p14="http://schemas.microsoft.com/office/powerpoint/2010/main" val="30761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177/095679761983487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4C8617-CF94-469C-A282-38561B37E7CB}" type="slidenum">
              <a:rPr lang="sv-SE" smtClean="0"/>
              <a:pPr/>
              <a:t>1</a:t>
            </a:fld>
            <a:endParaRPr lang="sv-SE" dirty="0"/>
          </a:p>
        </p:txBody>
      </p:sp>
    </p:spTree>
    <p:extLst>
      <p:ext uri="{BB962C8B-B14F-4D97-AF65-F5344CB8AC3E}">
        <p14:creationId xmlns:p14="http://schemas.microsoft.com/office/powerpoint/2010/main" val="16726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Verksamheten utvecklas enligt plan och</a:t>
            </a:r>
            <a:r>
              <a:rPr lang="sv-SE" baseline="0" dirty="0"/>
              <a:t> är en del av innovationssystemet i Uppsala.</a:t>
            </a:r>
            <a:endParaRPr lang="sv-SE" dirty="0"/>
          </a:p>
        </p:txBody>
      </p:sp>
      <p:sp>
        <p:nvSpPr>
          <p:cNvPr id="4" name="Platshållare för bildnummer 3"/>
          <p:cNvSpPr>
            <a:spLocks noGrp="1"/>
          </p:cNvSpPr>
          <p:nvPr>
            <p:ph type="sldNum" sz="quarter" idx="10"/>
          </p:nvPr>
        </p:nvSpPr>
        <p:spPr/>
        <p:txBody>
          <a:bodyPr/>
          <a:lstStyle/>
          <a:p>
            <a:fld id="{C94C8617-CF94-469C-A282-38561B37E7CB}" type="slidenum">
              <a:rPr lang="sv-SE" smtClean="0"/>
              <a:pPr/>
              <a:t>17</a:t>
            </a:fld>
            <a:endParaRPr lang="sv-SE" dirty="0"/>
          </a:p>
        </p:txBody>
      </p:sp>
    </p:spTree>
    <p:extLst>
      <p:ext uri="{BB962C8B-B14F-4D97-AF65-F5344CB8AC3E}">
        <p14:creationId xmlns:p14="http://schemas.microsoft.com/office/powerpoint/2010/main" val="93914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600"/>
              </a:spcBef>
            </a:pPr>
            <a:r>
              <a:rPr lang="sv-SE" sz="2400" i="1" dirty="0"/>
              <a:t>Arbetet med att stimulera till nya möten, idéer, bidra till nyttiggörande och stödja utvecklingen av hållbara innovationer är starkt och nedan syns några aktuella resultat :</a:t>
            </a:r>
            <a:endParaRPr lang="sv-SE" sz="2800" dirty="0"/>
          </a:p>
          <a:p>
            <a:pPr marL="457200" indent="-457200">
              <a:spcAft>
                <a:spcPts val="1200"/>
              </a:spcAft>
              <a:buFont typeface="Arial" panose="020B0604020202020204" pitchFamily="34" charset="0"/>
              <a:buChar char="•"/>
            </a:pPr>
            <a:r>
              <a:rPr lang="sv-SE" sz="2600" dirty="0"/>
              <a:t>M4R – mentorskapsprogram som genomförs av UU Innovation för 4e året i rad, har precis startat. I år med 20 spännande par</a:t>
            </a:r>
            <a:endParaRPr lang="sv-SE" sz="2200" dirty="0"/>
          </a:p>
          <a:p>
            <a:pPr marL="457200" indent="-457200">
              <a:spcAft>
                <a:spcPts val="1200"/>
              </a:spcAft>
              <a:buFont typeface="Arial" panose="020B0604020202020204" pitchFamily="34" charset="0"/>
              <a:buChar char="•"/>
            </a:pPr>
            <a:r>
              <a:rPr lang="sv-SE" sz="2600" dirty="0"/>
              <a:t>Accessdagen – ett nytt möteskoncept som tagits fram av UU Innovation för att inspirera till nya samarbeten. Några aktuella teman i år är ”Nya material och den cirkulära ekonomin” och ”Gottsunda – från utsatt till resursstarkt. Hållbart samhällsbyggande i praktiken”</a:t>
            </a:r>
          </a:p>
          <a:p>
            <a:pPr marL="457200" indent="-457200">
              <a:spcAft>
                <a:spcPts val="1200"/>
              </a:spcAft>
              <a:buFont typeface="Arial" panose="020B0604020202020204" pitchFamily="34" charset="0"/>
              <a:buChar char="•"/>
            </a:pPr>
            <a:r>
              <a:rPr lang="sv-SE" sz="2600" dirty="0" err="1"/>
              <a:t>AIMday</a:t>
            </a:r>
            <a:r>
              <a:rPr lang="sv-SE" sz="2600" dirty="0"/>
              <a:t> – möteskonceptet som utvecklats av UU Innovation fortsätter att spridas i världen. Aktiva </a:t>
            </a:r>
            <a:r>
              <a:rPr lang="sv-SE" sz="2600" dirty="0" err="1"/>
              <a:t>AIMday</a:t>
            </a:r>
            <a:r>
              <a:rPr lang="sv-SE" sz="2600" dirty="0"/>
              <a:t> just nu finns i Edinburgh, Cambridge, Oxford, Newcastle, och Umeå</a:t>
            </a:r>
          </a:p>
          <a:p>
            <a:pPr marL="457200" indent="-457200">
              <a:spcAft>
                <a:spcPts val="1200"/>
              </a:spcAft>
              <a:buFont typeface="Arial" panose="020B0604020202020204" pitchFamily="34" charset="0"/>
              <a:buChar char="•"/>
            </a:pPr>
            <a:r>
              <a:rPr lang="sv-SE" sz="2600" dirty="0"/>
              <a:t>UU Innovations stöd ger möjligheter att lyckas bra i samverkan samt i arbetet med nyttiggörande, exempelvis: </a:t>
            </a:r>
          </a:p>
          <a:p>
            <a:pPr lvl="1">
              <a:spcAft>
                <a:spcPts val="1200"/>
              </a:spcAft>
            </a:pPr>
            <a:r>
              <a:rPr lang="sv-SE" sz="2200" i="1" dirty="0" err="1"/>
              <a:t>Graphmatech</a:t>
            </a:r>
            <a:r>
              <a:rPr lang="sv-SE" sz="2200" i="1" dirty="0"/>
              <a:t>, som i mars i år startade produktionsanläggning på Ångström laboratoriet och även vann Bona </a:t>
            </a:r>
            <a:r>
              <a:rPr lang="sv-SE" sz="2200" i="1" dirty="0" err="1"/>
              <a:t>Postulata</a:t>
            </a:r>
            <a:r>
              <a:rPr lang="sv-SE" sz="2200" i="1" dirty="0"/>
              <a:t> priset i Uppsala Län.</a:t>
            </a:r>
          </a:p>
          <a:p>
            <a:pPr lvl="1">
              <a:spcAft>
                <a:spcPts val="1200"/>
              </a:spcAft>
            </a:pPr>
            <a:r>
              <a:rPr lang="sv-SE" sz="2200" i="1" dirty="0"/>
              <a:t>Projekt som tävlar om att bli nya </a:t>
            </a:r>
            <a:r>
              <a:rPr lang="sv-SE" sz="2200" i="1" dirty="0" err="1"/>
              <a:t>Vinnova</a:t>
            </a:r>
            <a:r>
              <a:rPr lang="sv-SE" sz="2200" i="1" dirty="0"/>
              <a:t> Kompetenscentrum under 2019, där UU fått hela sju projekt vidare till intervjurunda.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Bona </a:t>
            </a:r>
            <a:r>
              <a:rPr lang="sv-SE" b="1" dirty="0" err="1"/>
              <a:t>Postulatapriset</a:t>
            </a:r>
            <a:r>
              <a:rPr lang="sv-SE" b="1" dirty="0"/>
              <a:t> </a:t>
            </a:r>
            <a:r>
              <a:rPr lang="sv-SE" dirty="0"/>
              <a:t>(goda förutsättningar)</a:t>
            </a:r>
            <a:r>
              <a:rPr lang="sv-SE" baseline="0" dirty="0"/>
              <a:t> </a:t>
            </a:r>
            <a:r>
              <a:rPr lang="sv-SE" dirty="0"/>
              <a:t>är ett lokalt näringslivspris som vill uppmuntra företag med säte i Uppsala län med stark tillväxtpotential. Det kan vara både mindre och större företaget. Det är tillväxtpotentialen som avgör. Bakom priset står 18 stycken välkända företag och näringslivsorganisationer i länet som på det här sättet vill bidra till att företag med goda förutsättningar utvecklas och får den uppmärksamhet och draghjälp de förtjänar.</a:t>
            </a:r>
          </a:p>
          <a:p>
            <a:endParaRPr lang="sv-SE" dirty="0"/>
          </a:p>
        </p:txBody>
      </p:sp>
      <p:sp>
        <p:nvSpPr>
          <p:cNvPr id="4" name="Platshållare för bildnummer 3"/>
          <p:cNvSpPr>
            <a:spLocks noGrp="1"/>
          </p:cNvSpPr>
          <p:nvPr>
            <p:ph type="sldNum" sz="quarter" idx="5"/>
          </p:nvPr>
        </p:nvSpPr>
        <p:spPr/>
        <p:txBody>
          <a:bodyPr/>
          <a:lstStyle/>
          <a:p>
            <a:fld id="{C94C8617-CF94-469C-A282-38561B37E7CB}" type="slidenum">
              <a:rPr lang="sv-SE" smtClean="0"/>
              <a:pPr/>
              <a:t>18</a:t>
            </a:fld>
            <a:endParaRPr lang="sv-SE" dirty="0"/>
          </a:p>
        </p:txBody>
      </p:sp>
    </p:spTree>
    <p:extLst>
      <p:ext uri="{BB962C8B-B14F-4D97-AF65-F5344CB8AC3E}">
        <p14:creationId xmlns:p14="http://schemas.microsoft.com/office/powerpoint/2010/main" val="181193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Wallenberg</a:t>
            </a:r>
            <a:r>
              <a:rPr lang="sv-SE" baseline="0" dirty="0"/>
              <a:t> </a:t>
            </a:r>
            <a:r>
              <a:rPr lang="sv-SE" baseline="0" dirty="0" err="1"/>
              <a:t>Scholars</a:t>
            </a:r>
            <a:r>
              <a:rPr lang="sv-SE" baseline="0" dirty="0"/>
              <a:t> 18 miljoner per år</a:t>
            </a:r>
          </a:p>
          <a:p>
            <a:r>
              <a:rPr lang="sv-SE" baseline="0" dirty="0"/>
              <a:t>Clinical </a:t>
            </a:r>
            <a:r>
              <a:rPr lang="sv-SE" baseline="0" dirty="0" err="1"/>
              <a:t>Scholar</a:t>
            </a:r>
            <a:r>
              <a:rPr lang="sv-SE" baseline="0" dirty="0"/>
              <a:t> 15 miljoner per år</a:t>
            </a:r>
          </a:p>
          <a:p>
            <a:r>
              <a:rPr lang="sv-SE" baseline="0" dirty="0"/>
              <a:t>Dessutom ett antal stipendier från KAW som möjliggör resor och utlandsvistelser som </a:t>
            </a:r>
            <a:r>
              <a:rPr lang="sv-SE" baseline="0" dirty="0" err="1"/>
              <a:t>postdocs</a:t>
            </a:r>
            <a:r>
              <a:rPr lang="sv-SE" baseline="0" dirty="0"/>
              <a:t> och gästprofessorer.</a:t>
            </a:r>
            <a:endParaRPr lang="sv-SE" dirty="0"/>
          </a:p>
        </p:txBody>
      </p:sp>
      <p:sp>
        <p:nvSpPr>
          <p:cNvPr id="4" name="Platshållare för bildnummer 3"/>
          <p:cNvSpPr>
            <a:spLocks noGrp="1"/>
          </p:cNvSpPr>
          <p:nvPr>
            <p:ph type="sldNum" sz="quarter" idx="10"/>
          </p:nvPr>
        </p:nvSpPr>
        <p:spPr/>
        <p:txBody>
          <a:bodyPr/>
          <a:lstStyle/>
          <a:p>
            <a:fld id="{C94C8617-CF94-469C-A282-38561B37E7CB}" type="slidenum">
              <a:rPr lang="sv-SE" smtClean="0"/>
              <a:pPr/>
              <a:t>19</a:t>
            </a:fld>
            <a:endParaRPr lang="sv-SE" dirty="0"/>
          </a:p>
        </p:txBody>
      </p:sp>
    </p:spTree>
    <p:extLst>
      <p:ext uri="{BB962C8B-B14F-4D97-AF65-F5344CB8AC3E}">
        <p14:creationId xmlns:p14="http://schemas.microsoft.com/office/powerpoint/2010/main" val="73611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Motivering: Hon får priset för att med ”en förening av teoretiskt skarpsinne och historisk kunskap skapat förståelse för varför medborgarna accepterar statlig tvångsmakt.”</a:t>
            </a:r>
          </a:p>
        </p:txBody>
      </p:sp>
      <p:sp>
        <p:nvSpPr>
          <p:cNvPr id="4" name="Platshållare för bildnummer 3"/>
          <p:cNvSpPr>
            <a:spLocks noGrp="1"/>
          </p:cNvSpPr>
          <p:nvPr>
            <p:ph type="sldNum" sz="quarter" idx="5"/>
          </p:nvPr>
        </p:nvSpPr>
        <p:spPr/>
        <p:txBody>
          <a:bodyPr/>
          <a:lstStyle/>
          <a:p>
            <a:fld id="{C94C8617-CF94-469C-A282-38561B37E7CB}" type="slidenum">
              <a:rPr lang="sv-SE" smtClean="0"/>
              <a:pPr/>
              <a:t>21</a:t>
            </a:fld>
            <a:endParaRPr lang="sv-SE" dirty="0"/>
          </a:p>
        </p:txBody>
      </p:sp>
    </p:spTree>
    <p:extLst>
      <p:ext uri="{BB962C8B-B14F-4D97-AF65-F5344CB8AC3E}">
        <p14:creationId xmlns:p14="http://schemas.microsoft.com/office/powerpoint/2010/main" val="140019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a:t>
            </a:r>
            <a:r>
              <a:rPr lang="sv-SE" dirty="0" err="1"/>
              <a:t>Bissen</a:t>
            </a:r>
            <a:r>
              <a:rPr lang="sv-SE" dirty="0"/>
              <a:t> </a:t>
            </a:r>
            <a:r>
              <a:rPr lang="sv-SE" dirty="0" err="1"/>
              <a:t>Brainwalk</a:t>
            </a:r>
            <a:r>
              <a:rPr lang="sv-SE" dirty="0"/>
              <a:t> den 23/3.</a:t>
            </a:r>
          </a:p>
        </p:txBody>
      </p:sp>
      <p:sp>
        <p:nvSpPr>
          <p:cNvPr id="4" name="Platshållare för bildnummer 3"/>
          <p:cNvSpPr>
            <a:spLocks noGrp="1"/>
          </p:cNvSpPr>
          <p:nvPr>
            <p:ph type="sldNum" sz="quarter" idx="5"/>
          </p:nvPr>
        </p:nvSpPr>
        <p:spPr/>
        <p:txBody>
          <a:bodyPr/>
          <a:lstStyle/>
          <a:p>
            <a:fld id="{C94C8617-CF94-469C-A282-38561B37E7CB}" type="slidenum">
              <a:rPr lang="sv-SE" smtClean="0"/>
              <a:pPr/>
              <a:t>22</a:t>
            </a:fld>
            <a:endParaRPr lang="sv-SE" dirty="0"/>
          </a:p>
        </p:txBody>
      </p:sp>
    </p:spTree>
    <p:extLst>
      <p:ext uri="{BB962C8B-B14F-4D97-AF65-F5344CB8AC3E}">
        <p14:creationId xmlns:p14="http://schemas.microsoft.com/office/powerpoint/2010/main" val="162701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Uppsala universitet leder storskaligt forskningsinitiativ om framtidens batterier</a:t>
            </a:r>
          </a:p>
          <a:p>
            <a:r>
              <a:rPr lang="sv-SE" dirty="0"/>
              <a:t>(Kristina </a:t>
            </a:r>
            <a:r>
              <a:rPr lang="sv-SE" dirty="0" err="1"/>
              <a:t>Edstöm</a:t>
            </a:r>
            <a:r>
              <a:rPr lang="sv-SE" dirty="0"/>
              <a:t> koordinator) </a:t>
            </a:r>
          </a:p>
          <a:p>
            <a:endParaRPr lang="sv-SE" dirty="0"/>
          </a:p>
          <a:p>
            <a:r>
              <a:rPr lang="sv-SE" dirty="0"/>
              <a:t>Hjärnceller som styr rytmer i aptiten identifierade: </a:t>
            </a:r>
            <a:r>
              <a:rPr lang="sv-SE" dirty="0" err="1"/>
              <a:t>Cedernaes</a:t>
            </a:r>
            <a:r>
              <a:rPr lang="sv-SE" dirty="0"/>
              <a:t> J, Huang W, Ramsey KM, </a:t>
            </a:r>
            <a:r>
              <a:rPr lang="sv-SE" dirty="0" err="1"/>
              <a:t>Waldeck</a:t>
            </a:r>
            <a:r>
              <a:rPr lang="sv-SE" dirty="0"/>
              <a:t> N, Cheng L, </a:t>
            </a:r>
            <a:r>
              <a:rPr lang="sv-SE" dirty="0" err="1"/>
              <a:t>Marcheva</a:t>
            </a:r>
            <a:r>
              <a:rPr lang="sv-SE" dirty="0"/>
              <a:t> B, </a:t>
            </a:r>
            <a:r>
              <a:rPr lang="sv-SE" dirty="0" err="1"/>
              <a:t>Omura</a:t>
            </a:r>
            <a:r>
              <a:rPr lang="sv-SE" dirty="0"/>
              <a:t> C, </a:t>
            </a:r>
            <a:r>
              <a:rPr lang="sv-SE" dirty="0" err="1"/>
              <a:t>Kobayashi</a:t>
            </a:r>
            <a:r>
              <a:rPr lang="sv-SE" dirty="0"/>
              <a:t> Y, Bien </a:t>
            </a:r>
            <a:r>
              <a:rPr lang="sv-SE" dirty="0" err="1"/>
              <a:t>Peek</a:t>
            </a:r>
            <a:r>
              <a:rPr lang="sv-SE" dirty="0"/>
              <a:t> C, Levine DC, </a:t>
            </a:r>
            <a:r>
              <a:rPr lang="sv-SE" dirty="0" err="1"/>
              <a:t>Dhir</a:t>
            </a:r>
            <a:r>
              <a:rPr lang="sv-SE" dirty="0"/>
              <a:t> R, </a:t>
            </a:r>
            <a:r>
              <a:rPr lang="sv-SE" dirty="0" err="1"/>
              <a:t>Awatramani</a:t>
            </a:r>
            <a:r>
              <a:rPr lang="sv-SE" dirty="0"/>
              <a:t> R, </a:t>
            </a:r>
            <a:r>
              <a:rPr lang="sv-SE" dirty="0" err="1"/>
              <a:t>Bradfield</a:t>
            </a:r>
            <a:r>
              <a:rPr lang="sv-SE" dirty="0"/>
              <a:t> CA, Wang XA, </a:t>
            </a:r>
            <a:r>
              <a:rPr lang="sv-SE" dirty="0" err="1"/>
              <a:t>Takahashi</a:t>
            </a:r>
            <a:r>
              <a:rPr lang="sv-SE" dirty="0"/>
              <a:t> JS, </a:t>
            </a:r>
            <a:r>
              <a:rPr lang="sv-SE" dirty="0" err="1"/>
              <a:t>Mokadem</a:t>
            </a:r>
            <a:r>
              <a:rPr lang="sv-SE" dirty="0"/>
              <a:t> M, </a:t>
            </a:r>
            <a:r>
              <a:rPr lang="sv-SE" dirty="0" err="1"/>
              <a:t>Ahima</a:t>
            </a:r>
            <a:r>
              <a:rPr lang="sv-SE" dirty="0"/>
              <a:t> RS, Bass J. </a:t>
            </a:r>
            <a:r>
              <a:rPr lang="sv-SE" dirty="0" err="1"/>
              <a:t>Transcriptional</a:t>
            </a:r>
            <a:r>
              <a:rPr lang="sv-SE" dirty="0"/>
              <a:t> basis for </a:t>
            </a:r>
            <a:r>
              <a:rPr lang="sv-SE" dirty="0" err="1"/>
              <a:t>rhythmic</a:t>
            </a:r>
            <a:r>
              <a:rPr lang="sv-SE" dirty="0"/>
              <a:t> </a:t>
            </a:r>
            <a:r>
              <a:rPr lang="sv-SE" dirty="0" err="1"/>
              <a:t>control</a:t>
            </a:r>
            <a:r>
              <a:rPr lang="sv-SE" dirty="0"/>
              <a:t> </a:t>
            </a:r>
            <a:r>
              <a:rPr lang="sv-SE" dirty="0" err="1"/>
              <a:t>of</a:t>
            </a:r>
            <a:r>
              <a:rPr lang="sv-SE" dirty="0"/>
              <a:t> hunger and metabolism </a:t>
            </a:r>
            <a:r>
              <a:rPr lang="sv-SE" dirty="0" err="1"/>
              <a:t>within</a:t>
            </a:r>
            <a:r>
              <a:rPr lang="sv-SE" dirty="0"/>
              <a:t> the </a:t>
            </a:r>
            <a:r>
              <a:rPr lang="sv-SE" dirty="0" err="1"/>
              <a:t>AgRP</a:t>
            </a:r>
            <a:r>
              <a:rPr lang="sv-SE" dirty="0"/>
              <a:t> neuron. Cell </a:t>
            </a:r>
            <a:r>
              <a:rPr lang="sv-SE" dirty="0" err="1"/>
              <a:t>Metab</a:t>
            </a:r>
            <a:r>
              <a:rPr lang="sv-SE" dirty="0"/>
              <a:t>. 2019. </a:t>
            </a:r>
          </a:p>
          <a:p>
            <a:r>
              <a:rPr lang="sv-SE" dirty="0"/>
              <a:t> </a:t>
            </a:r>
          </a:p>
          <a:p>
            <a:r>
              <a:rPr lang="sv-SE" dirty="0"/>
              <a:t>Skandinaviska vargstammens ursprung kartlagt: Smeds, L., Kojola, I. &amp; Ellegren, H. (2019) The </a:t>
            </a:r>
            <a:r>
              <a:rPr lang="sv-SE" dirty="0" err="1"/>
              <a:t>evolutionary</a:t>
            </a:r>
            <a:r>
              <a:rPr lang="sv-SE" dirty="0"/>
              <a:t> </a:t>
            </a:r>
            <a:r>
              <a:rPr lang="sv-SE" dirty="0" err="1"/>
              <a:t>history</a:t>
            </a:r>
            <a:r>
              <a:rPr lang="sv-SE" dirty="0"/>
              <a:t> </a:t>
            </a:r>
            <a:r>
              <a:rPr lang="sv-SE" dirty="0" err="1"/>
              <a:t>of</a:t>
            </a:r>
            <a:r>
              <a:rPr lang="sv-SE" dirty="0"/>
              <a:t> </a:t>
            </a:r>
            <a:r>
              <a:rPr lang="sv-SE" dirty="0" err="1"/>
              <a:t>grey</a:t>
            </a:r>
            <a:r>
              <a:rPr lang="sv-SE" dirty="0"/>
              <a:t> </a:t>
            </a:r>
            <a:r>
              <a:rPr lang="sv-SE" dirty="0" err="1"/>
              <a:t>wolf</a:t>
            </a:r>
            <a:r>
              <a:rPr lang="sv-SE" dirty="0"/>
              <a:t> Y </a:t>
            </a:r>
            <a:r>
              <a:rPr lang="sv-SE" dirty="0" err="1"/>
              <a:t>chromosomes</a:t>
            </a:r>
            <a:r>
              <a:rPr lang="sv-SE" dirty="0"/>
              <a:t>. </a:t>
            </a:r>
            <a:r>
              <a:rPr lang="sv-SE" dirty="0" err="1"/>
              <a:t>Molecular</a:t>
            </a:r>
            <a:r>
              <a:rPr lang="sv-SE" dirty="0"/>
              <a:t> </a:t>
            </a:r>
            <a:r>
              <a:rPr lang="sv-SE" dirty="0" err="1"/>
              <a:t>Ecology</a:t>
            </a:r>
            <a:r>
              <a:rPr lang="sv-SE" dirty="0"/>
              <a:t>,  </a:t>
            </a:r>
          </a:p>
          <a:p>
            <a:endParaRPr lang="sv-SE" dirty="0"/>
          </a:p>
          <a:p>
            <a:r>
              <a:rPr lang="sv-SE" dirty="0"/>
              <a:t>Muslimer födda i väst stödjer oftare extremism: </a:t>
            </a:r>
            <a:r>
              <a:rPr lang="sv-SE" dirty="0" err="1"/>
              <a:t>Obaidi</a:t>
            </a:r>
            <a:r>
              <a:rPr lang="sv-SE" dirty="0"/>
              <a:t> et al (2019) </a:t>
            </a:r>
            <a:r>
              <a:rPr lang="sv-SE" dirty="0">
                <a:hlinkClick r:id="rId3"/>
              </a:rPr>
              <a:t>Group-Based Relative Deprivation Explains Endorsement of Extremism Among Western-Born Muslims</a:t>
            </a:r>
            <a:r>
              <a:rPr lang="sv-SE" dirty="0"/>
              <a:t>, </a:t>
            </a:r>
            <a:r>
              <a:rPr lang="sv-SE" dirty="0" err="1"/>
              <a:t>Psychological</a:t>
            </a:r>
            <a:r>
              <a:rPr lang="sv-SE" dirty="0"/>
              <a:t> Science,</a:t>
            </a:r>
          </a:p>
        </p:txBody>
      </p:sp>
      <p:sp>
        <p:nvSpPr>
          <p:cNvPr id="4" name="Platshållare för bildnummer 3"/>
          <p:cNvSpPr>
            <a:spLocks noGrp="1"/>
          </p:cNvSpPr>
          <p:nvPr>
            <p:ph type="sldNum" sz="quarter" idx="5"/>
          </p:nvPr>
        </p:nvSpPr>
        <p:spPr/>
        <p:txBody>
          <a:bodyPr/>
          <a:lstStyle/>
          <a:p>
            <a:fld id="{C94C8617-CF94-469C-A282-38561B37E7CB}" type="slidenum">
              <a:rPr lang="sv-SE" smtClean="0"/>
              <a:pPr/>
              <a:t>23</a:t>
            </a:fld>
            <a:endParaRPr lang="sv-SE" dirty="0"/>
          </a:p>
        </p:txBody>
      </p:sp>
    </p:spTree>
    <p:extLst>
      <p:ext uri="{BB962C8B-B14F-4D97-AF65-F5344CB8AC3E}">
        <p14:creationId xmlns:p14="http://schemas.microsoft.com/office/powerpoint/2010/main" val="75373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68122410-08BE-AF4B-971C-D2D5B61DFDED}" type="slidenum">
              <a:rPr lang="sv-SE" smtClean="0"/>
              <a:t>2</a:t>
            </a:fld>
            <a:endParaRPr lang="sv-SE" dirty="0"/>
          </a:p>
        </p:txBody>
      </p:sp>
    </p:spTree>
    <p:extLst>
      <p:ext uri="{BB962C8B-B14F-4D97-AF65-F5344CB8AC3E}">
        <p14:creationId xmlns:p14="http://schemas.microsoft.com/office/powerpoint/2010/main" val="336887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Akademiska Hus och Uppsala universitet har tecknat avtal om ett fördjupat samarbete för att utveckla Uppsala universitets fysiska miljö för utbildning, forskning och samverkan. Parterna ska genom en rad olika initiativ gemensamt arbeta för att ytterligare stärka universitetets internationella konkurrenskraft och skapa långsiktiga förutsättningar till en effektiv lokalförsörjning. </a:t>
            </a:r>
          </a:p>
          <a:p>
            <a:r>
              <a:rPr lang="sv-SE" dirty="0"/>
              <a:t>Avtalet sträcker sig över tre år och berör fem områden: hållbara campus, lärandemiljöer som stärker Uppsala universitets konkurrenskraft, förbättrade studentfaciliteter, samverkan i fastighetsförvaltning och gemensam ekonomisk hushållning.</a:t>
            </a:r>
          </a:p>
          <a:p>
            <a:endParaRPr lang="sv-SE" dirty="0"/>
          </a:p>
        </p:txBody>
      </p:sp>
      <p:sp>
        <p:nvSpPr>
          <p:cNvPr id="4" name="Platshållare för bildnummer 3"/>
          <p:cNvSpPr>
            <a:spLocks noGrp="1"/>
          </p:cNvSpPr>
          <p:nvPr>
            <p:ph type="sldNum" sz="quarter" idx="5"/>
          </p:nvPr>
        </p:nvSpPr>
        <p:spPr/>
        <p:txBody>
          <a:bodyPr/>
          <a:lstStyle/>
          <a:p>
            <a:fld id="{C94C8617-CF94-469C-A282-38561B37E7CB}" type="slidenum">
              <a:rPr lang="sv-SE" smtClean="0"/>
              <a:pPr/>
              <a:t>5</a:t>
            </a:fld>
            <a:endParaRPr lang="sv-SE" dirty="0"/>
          </a:p>
        </p:txBody>
      </p:sp>
    </p:spTree>
    <p:extLst>
      <p:ext uri="{BB962C8B-B14F-4D97-AF65-F5344CB8AC3E}">
        <p14:creationId xmlns:p14="http://schemas.microsoft.com/office/powerpoint/2010/main" val="194525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 universitet som är med</a:t>
            </a:r>
            <a:r>
              <a:rPr lang="sv-SE" baseline="0" dirty="0"/>
              <a:t> i samarbetet ”The Guild” är med – utom Uppsala</a:t>
            </a:r>
            <a:endParaRPr lang="sv-SE" dirty="0"/>
          </a:p>
        </p:txBody>
      </p:sp>
      <p:sp>
        <p:nvSpPr>
          <p:cNvPr id="4" name="Platshållare för bildnummer 3"/>
          <p:cNvSpPr>
            <a:spLocks noGrp="1"/>
          </p:cNvSpPr>
          <p:nvPr>
            <p:ph type="sldNum" sz="quarter" idx="10"/>
          </p:nvPr>
        </p:nvSpPr>
        <p:spPr/>
        <p:txBody>
          <a:bodyPr/>
          <a:lstStyle/>
          <a:p>
            <a:fld id="{19D3BB3E-09F0-42FC-A8B2-CEC4C7497186}" type="slidenum">
              <a:rPr lang="sv-SE" smtClean="0"/>
              <a:t>6</a:t>
            </a:fld>
            <a:endParaRPr lang="sv-SE"/>
          </a:p>
        </p:txBody>
      </p:sp>
    </p:spTree>
    <p:extLst>
      <p:ext uri="{BB962C8B-B14F-4D97-AF65-F5344CB8AC3E}">
        <p14:creationId xmlns:p14="http://schemas.microsoft.com/office/powerpoint/2010/main" val="6400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94C8617-CF94-469C-A282-38561B37E7CB}" type="slidenum">
              <a:rPr lang="sv-SE" smtClean="0"/>
              <a:pPr/>
              <a:t>7</a:t>
            </a:fld>
            <a:endParaRPr lang="sv-SE" dirty="0"/>
          </a:p>
        </p:txBody>
      </p:sp>
    </p:spTree>
    <p:extLst>
      <p:ext uri="{BB962C8B-B14F-4D97-AF65-F5344CB8AC3E}">
        <p14:creationId xmlns:p14="http://schemas.microsoft.com/office/powerpoint/2010/main" val="372731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Torsdagen den 11 april kl. 10.30–12.00</a:t>
            </a:r>
          </a:p>
          <a:p>
            <a:r>
              <a:rPr lang="sv-SE" sz="1200" b="1" u="sng" kern="1200" dirty="0">
                <a:solidFill>
                  <a:schemeClr val="tx1"/>
                </a:solidFill>
                <a:effectLst/>
                <a:latin typeface="+mn-lt"/>
                <a:ea typeface="+mn-ea"/>
                <a:cs typeface="+mn-cs"/>
              </a:rPr>
              <a:t>Deltagare från lärosätet: </a:t>
            </a:r>
            <a:br>
              <a:rPr lang="sv-SE" sz="1200" b="1" u="sng"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Rektor Eva Åkesson, prorektor Anders Malmberg, universitetsdirektör Katarina Bjelke och planeringsdirektör Daniel Gillberg</a:t>
            </a:r>
          </a:p>
          <a:p>
            <a:r>
              <a:rPr lang="sv-SE" sz="1200" b="1" u="sng" kern="1200" dirty="0">
                <a:solidFill>
                  <a:schemeClr val="tx1"/>
                </a:solidFill>
                <a:effectLst/>
                <a:latin typeface="+mn-lt"/>
                <a:ea typeface="+mn-ea"/>
                <a:cs typeface="+mn-cs"/>
              </a:rPr>
              <a:t>Deltagare från Utbildningsdepartementet: </a:t>
            </a:r>
            <a:br>
              <a:rPr lang="sv-SE" sz="1200" b="1" u="sng"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Statssekreterare Malin </a:t>
            </a:r>
            <a:r>
              <a:rPr lang="sv-SE" sz="1200" kern="1200" dirty="0" err="1">
                <a:solidFill>
                  <a:schemeClr val="tx1"/>
                </a:solidFill>
                <a:effectLst/>
                <a:latin typeface="+mn-lt"/>
                <a:ea typeface="+mn-ea"/>
                <a:cs typeface="+mn-cs"/>
              </a:rPr>
              <a:t>Cederfeldt</a:t>
            </a:r>
            <a:r>
              <a:rPr lang="sv-SE" sz="1200" kern="1200" dirty="0">
                <a:solidFill>
                  <a:schemeClr val="tx1"/>
                </a:solidFill>
                <a:effectLst/>
                <a:latin typeface="+mn-lt"/>
                <a:ea typeface="+mn-ea"/>
                <a:cs typeface="+mn-cs"/>
              </a:rPr>
              <a:t> Östberg, departementsråd Kerstin Jacobsson, budgetsamordnare Lina Lundblad och myndighetshandläggare Sara Bringle</a:t>
            </a:r>
          </a:p>
          <a:p>
            <a:endParaRPr lang="sv-SE" dirty="0"/>
          </a:p>
        </p:txBody>
      </p:sp>
      <p:sp>
        <p:nvSpPr>
          <p:cNvPr id="4" name="Platshållare för bildnummer 3"/>
          <p:cNvSpPr>
            <a:spLocks noGrp="1"/>
          </p:cNvSpPr>
          <p:nvPr>
            <p:ph type="sldNum" sz="quarter" idx="10"/>
          </p:nvPr>
        </p:nvSpPr>
        <p:spPr/>
        <p:txBody>
          <a:bodyPr/>
          <a:lstStyle/>
          <a:p>
            <a:fld id="{68122410-08BE-AF4B-971C-D2D5B61DFDED}" type="slidenum">
              <a:rPr lang="sv-SE" smtClean="0"/>
              <a:t>8</a:t>
            </a:fld>
            <a:endParaRPr lang="sv-SE"/>
          </a:p>
        </p:txBody>
      </p:sp>
    </p:spTree>
    <p:extLst>
      <p:ext uri="{BB962C8B-B14F-4D97-AF65-F5344CB8AC3E}">
        <p14:creationId xmlns:p14="http://schemas.microsoft.com/office/powerpoint/2010/main" val="28707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Arial Regular"/>
                <a:ea typeface="+mn-ea"/>
                <a:cs typeface="+mn-cs"/>
              </a:rPr>
              <a:t>Fyra invändningar mot Plan S, utöver att tidsplanen är orimligt pressad.</a:t>
            </a:r>
          </a:p>
          <a:p>
            <a:r>
              <a:rPr lang="sv-SE" sz="1200" b="1" i="0" u="none" strike="noStrike" kern="1200" dirty="0">
                <a:solidFill>
                  <a:schemeClr val="tx1"/>
                </a:solidFill>
                <a:effectLst/>
                <a:latin typeface="Arial Regular"/>
                <a:ea typeface="+mn-ea"/>
                <a:cs typeface="+mn-cs"/>
              </a:rPr>
              <a:t>1. Plan S äventyrar forskningens frihet</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En viktig del av forskningens frihet är att forskare har rätten att fritt välja publiceringsform. I Sverige är denna rätt till och med lagstadgad. Plan S hotar denna grundläggande frihet, som ytterst är till gagn för det allmänna goda.</a:t>
            </a:r>
          </a:p>
          <a:p>
            <a:r>
              <a:rPr lang="sv-SE" sz="1200" b="1" i="0" u="none" strike="noStrike" kern="1200" dirty="0">
                <a:solidFill>
                  <a:schemeClr val="tx1"/>
                </a:solidFill>
                <a:effectLst/>
                <a:latin typeface="Arial Regular"/>
                <a:ea typeface="+mn-ea"/>
                <a:cs typeface="+mn-cs"/>
              </a:rPr>
              <a:t>2. Plan S löser bara delar av problemet</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Planen försöker lösa flera problem som i själva verket kan ha olika lösningar. Man vill uppnå minskade kostnader, mer innovation samt öppen tillgång till forskningsresultat för skattebetalarna. Plan S anger en väg som förvisso om den genomförs ger öppen tillgång, men som inte garanterar lägre kostnader och har oklara effekter på innovation och kvalitet. Argumenten för att denna väg skall vara allenarådande är inte övertygande.</a:t>
            </a:r>
          </a:p>
          <a:p>
            <a:r>
              <a:rPr lang="sv-SE" sz="1200" b="1" i="0" u="none" strike="noStrike" kern="1200" dirty="0">
                <a:solidFill>
                  <a:schemeClr val="tx1"/>
                </a:solidFill>
                <a:effectLst/>
                <a:latin typeface="Arial Regular"/>
                <a:ea typeface="+mn-ea"/>
                <a:cs typeface="+mn-cs"/>
              </a:rPr>
              <a:t>3. Plan S underskattar kvalitetsfrågan</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Välfungerande publiceringssystem driver kvalitet, och vetenskaplig meritering bygger i betydande grad på publicering i väl fungerande kanaler. Plan S underskattar värdet av den investering som över tiden gjorts, ytterst av forskarsamhället som helhet, för att etablera tidskrifter av högsta kvalitet. Att vid bedömning av vetenskaplig skicklighet lägga avgörande vikt vid överförenklade indikatorer såsom tidskrifters </a:t>
            </a:r>
            <a:r>
              <a:rPr lang="sv-SE" sz="1200" b="0" i="0" u="none" strike="noStrike" kern="1200" dirty="0" err="1">
                <a:solidFill>
                  <a:schemeClr val="tx1"/>
                </a:solidFill>
                <a:effectLst/>
                <a:latin typeface="Arial Regular"/>
                <a:ea typeface="+mn-ea"/>
                <a:cs typeface="+mn-cs"/>
              </a:rPr>
              <a:t>impact</a:t>
            </a:r>
            <a:r>
              <a:rPr lang="sv-SE" sz="1200" b="0" i="0" u="none" strike="noStrike" kern="1200" dirty="0">
                <a:solidFill>
                  <a:schemeClr val="tx1"/>
                </a:solidFill>
                <a:effectLst/>
                <a:latin typeface="Arial Regular"/>
                <a:ea typeface="+mn-ea"/>
                <a:cs typeface="+mn-cs"/>
              </a:rPr>
              <a:t> </a:t>
            </a:r>
            <a:r>
              <a:rPr lang="sv-SE" sz="1200" b="0" i="0" u="none" strike="noStrike" kern="1200" dirty="0" err="1">
                <a:solidFill>
                  <a:schemeClr val="tx1"/>
                </a:solidFill>
                <a:effectLst/>
                <a:latin typeface="Arial Regular"/>
                <a:ea typeface="+mn-ea"/>
                <a:cs typeface="+mn-cs"/>
              </a:rPr>
              <a:t>factor</a:t>
            </a:r>
            <a:r>
              <a:rPr lang="sv-SE" sz="1200" b="0" i="0" u="none" strike="noStrike" kern="1200" dirty="0">
                <a:solidFill>
                  <a:schemeClr val="tx1"/>
                </a:solidFill>
                <a:effectLst/>
                <a:latin typeface="Arial Regular"/>
                <a:ea typeface="+mn-ea"/>
                <a:cs typeface="+mn-cs"/>
              </a:rPr>
              <a:t> är fel. Men det vore lika fel att helt bortse ifrån om vetenskapliga arbeten publiceras i tidskrifter med rigorösa kvalitetskrav eller i kanaler som präglas av motsatsen. Dagens publiceringssystem har som en positiv bieffekt bidragit till de standardiserade publiceringsdatabaser som i sin tur ligger till grund för </a:t>
            </a:r>
            <a:r>
              <a:rPr lang="sv-SE" sz="1200" b="0" i="0" u="none" strike="noStrike" kern="1200" dirty="0" err="1">
                <a:solidFill>
                  <a:schemeClr val="tx1"/>
                </a:solidFill>
                <a:effectLst/>
                <a:latin typeface="Arial Regular"/>
                <a:ea typeface="+mn-ea"/>
                <a:cs typeface="+mn-cs"/>
              </a:rPr>
              <a:t>bibliometrisk</a:t>
            </a:r>
            <a:r>
              <a:rPr lang="sv-SE" sz="1200" b="0" i="0" u="none" strike="noStrike" kern="1200" dirty="0">
                <a:solidFill>
                  <a:schemeClr val="tx1"/>
                </a:solidFill>
                <a:effectLst/>
                <a:latin typeface="Arial Regular"/>
                <a:ea typeface="+mn-ea"/>
                <a:cs typeface="+mn-cs"/>
              </a:rPr>
              <a:t> analys. Plan S riskerar att skapa en skevhet i publicerings- och citeringsmönster som påverkar möjligheten att göra rättvisande </a:t>
            </a:r>
            <a:r>
              <a:rPr lang="sv-SE" sz="1200" b="0" i="0" u="none" strike="noStrike" kern="1200" dirty="0" err="1">
                <a:solidFill>
                  <a:schemeClr val="tx1"/>
                </a:solidFill>
                <a:effectLst/>
                <a:latin typeface="Arial Regular"/>
                <a:ea typeface="+mn-ea"/>
                <a:cs typeface="+mn-cs"/>
              </a:rPr>
              <a:t>bibliometriska</a:t>
            </a:r>
            <a:r>
              <a:rPr lang="sv-SE" sz="1200" b="0" i="0" u="none" strike="noStrike" kern="1200" dirty="0">
                <a:solidFill>
                  <a:schemeClr val="tx1"/>
                </a:solidFill>
                <a:effectLst/>
                <a:latin typeface="Arial Regular"/>
                <a:ea typeface="+mn-ea"/>
                <a:cs typeface="+mn-cs"/>
              </a:rPr>
              <a:t> jämförelser.</a:t>
            </a:r>
          </a:p>
          <a:p>
            <a:r>
              <a:rPr lang="sv-SE" sz="1200" b="1" i="0" u="none" strike="noStrike" kern="1200" dirty="0">
                <a:solidFill>
                  <a:schemeClr val="tx1"/>
                </a:solidFill>
                <a:effectLst/>
                <a:latin typeface="Arial Regular"/>
                <a:ea typeface="+mn-ea"/>
                <a:cs typeface="+mn-cs"/>
              </a:rPr>
              <a:t>4. Plan S ställer forskarna inför målkonflikter</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Forskningsfinansiärerna bakom Plan S har, om man </a:t>
            </a:r>
            <a:r>
              <a:rPr lang="sv-SE" sz="1200" b="0" i="0" u="none" strike="noStrike" kern="1200" dirty="0" err="1">
                <a:solidFill>
                  <a:schemeClr val="tx1"/>
                </a:solidFill>
                <a:effectLst/>
                <a:latin typeface="Arial Regular"/>
                <a:ea typeface="+mn-ea"/>
                <a:cs typeface="+mn-cs"/>
              </a:rPr>
              <a:t>hårddrar</a:t>
            </a:r>
            <a:r>
              <a:rPr lang="sv-SE" sz="1200" b="0" i="0" u="none" strike="noStrike" kern="1200" dirty="0">
                <a:solidFill>
                  <a:schemeClr val="tx1"/>
                </a:solidFill>
                <a:effectLst/>
                <a:latin typeface="Arial Regular"/>
                <a:ea typeface="+mn-ea"/>
                <a:cs typeface="+mn-cs"/>
              </a:rPr>
              <a:t> det, valt att med hot om sanktioner och indragna anslag göra forskarna till slagträn i kampen mot tidskrifterna och förlagen. Plan S ställer den enskilda forskaren inför orimliga målkonflikter.</a:t>
            </a:r>
          </a:p>
          <a:p>
            <a:endParaRPr lang="sv-SE" dirty="0"/>
          </a:p>
        </p:txBody>
      </p:sp>
      <p:sp>
        <p:nvSpPr>
          <p:cNvPr id="4" name="Platshållare för bildnummer 3"/>
          <p:cNvSpPr>
            <a:spLocks noGrp="1"/>
          </p:cNvSpPr>
          <p:nvPr>
            <p:ph type="sldNum" sz="quarter" idx="5"/>
          </p:nvPr>
        </p:nvSpPr>
        <p:spPr/>
        <p:txBody>
          <a:bodyPr/>
          <a:lstStyle/>
          <a:p>
            <a:fld id="{C94C8617-CF94-469C-A282-38561B37E7CB}" type="slidenum">
              <a:rPr lang="sv-SE" smtClean="0"/>
              <a:pPr/>
              <a:t>11</a:t>
            </a:fld>
            <a:endParaRPr lang="sv-SE" dirty="0"/>
          </a:p>
        </p:txBody>
      </p:sp>
    </p:spTree>
    <p:extLst>
      <p:ext uri="{BB962C8B-B14F-4D97-AF65-F5344CB8AC3E}">
        <p14:creationId xmlns:p14="http://schemas.microsoft.com/office/powerpoint/2010/main" val="194414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Arial Regular"/>
                <a:ea typeface="+mn-ea"/>
                <a:cs typeface="+mn-cs"/>
              </a:rPr>
              <a:t>Fyra invändningar mot Plan S, utöver att tidsplanen är orimligt pressad.</a:t>
            </a:r>
          </a:p>
          <a:p>
            <a:r>
              <a:rPr lang="sv-SE" sz="1200" b="1" i="0" u="none" strike="noStrike" kern="1200" dirty="0">
                <a:solidFill>
                  <a:schemeClr val="tx1"/>
                </a:solidFill>
                <a:effectLst/>
                <a:latin typeface="Arial Regular"/>
                <a:ea typeface="+mn-ea"/>
                <a:cs typeface="+mn-cs"/>
              </a:rPr>
              <a:t>1. Plan S äventyrar forskningens frihet</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En viktig del av forskningens frihet är att forskare har rätten att fritt välja publiceringsform. I Sverige är denna rätt till och med lagstadgad. Plan S hotar denna grundläggande frihet, som ytterst är till gagn för det allmänna goda.</a:t>
            </a:r>
          </a:p>
          <a:p>
            <a:r>
              <a:rPr lang="sv-SE" sz="1200" b="1" i="0" u="none" strike="noStrike" kern="1200" dirty="0">
                <a:solidFill>
                  <a:schemeClr val="tx1"/>
                </a:solidFill>
                <a:effectLst/>
                <a:latin typeface="Arial Regular"/>
                <a:ea typeface="+mn-ea"/>
                <a:cs typeface="+mn-cs"/>
              </a:rPr>
              <a:t>2. Plan S löser bara delar av problemet</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Planen försöker lösa flera problem som i själva verket kan ha olika lösningar. Man vill uppnå minskade kostnader, mer innovation samt öppen tillgång till forskningsresultat för skattebetalarna. Plan S anger en väg som förvisso om den genomförs ger öppen tillgång, men som inte garanterar lägre kostnader och har oklara effekter på innovation och kvalitet. Argumenten för att denna väg skall vara allenarådande är inte övertygande.</a:t>
            </a:r>
          </a:p>
          <a:p>
            <a:r>
              <a:rPr lang="sv-SE" sz="1200" b="1" i="0" u="none" strike="noStrike" kern="1200" dirty="0">
                <a:solidFill>
                  <a:schemeClr val="tx1"/>
                </a:solidFill>
                <a:effectLst/>
                <a:latin typeface="Arial Regular"/>
                <a:ea typeface="+mn-ea"/>
                <a:cs typeface="+mn-cs"/>
              </a:rPr>
              <a:t>3. Plan S underskattar kvalitetsfrågan</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Välfungerande publiceringssystem driver kvalitet, och vetenskaplig meritering bygger i betydande grad på publicering i väl fungerande kanaler. Plan S underskattar värdet av den investering som över tiden gjorts, ytterst av forskarsamhället som helhet, för att etablera tidskrifter av högsta kvalitet. Att vid bedömning av vetenskaplig skicklighet lägga avgörande vikt vid överförenklade indikatorer såsom tidskrifters </a:t>
            </a:r>
            <a:r>
              <a:rPr lang="sv-SE" sz="1200" b="0" i="0" u="none" strike="noStrike" kern="1200" dirty="0" err="1">
                <a:solidFill>
                  <a:schemeClr val="tx1"/>
                </a:solidFill>
                <a:effectLst/>
                <a:latin typeface="Arial Regular"/>
                <a:ea typeface="+mn-ea"/>
                <a:cs typeface="+mn-cs"/>
              </a:rPr>
              <a:t>impact</a:t>
            </a:r>
            <a:r>
              <a:rPr lang="sv-SE" sz="1200" b="0" i="0" u="none" strike="noStrike" kern="1200" dirty="0">
                <a:solidFill>
                  <a:schemeClr val="tx1"/>
                </a:solidFill>
                <a:effectLst/>
                <a:latin typeface="Arial Regular"/>
                <a:ea typeface="+mn-ea"/>
                <a:cs typeface="+mn-cs"/>
              </a:rPr>
              <a:t> </a:t>
            </a:r>
            <a:r>
              <a:rPr lang="sv-SE" sz="1200" b="0" i="0" u="none" strike="noStrike" kern="1200" dirty="0" err="1">
                <a:solidFill>
                  <a:schemeClr val="tx1"/>
                </a:solidFill>
                <a:effectLst/>
                <a:latin typeface="Arial Regular"/>
                <a:ea typeface="+mn-ea"/>
                <a:cs typeface="+mn-cs"/>
              </a:rPr>
              <a:t>factor</a:t>
            </a:r>
            <a:r>
              <a:rPr lang="sv-SE" sz="1200" b="0" i="0" u="none" strike="noStrike" kern="1200" dirty="0">
                <a:solidFill>
                  <a:schemeClr val="tx1"/>
                </a:solidFill>
                <a:effectLst/>
                <a:latin typeface="Arial Regular"/>
                <a:ea typeface="+mn-ea"/>
                <a:cs typeface="+mn-cs"/>
              </a:rPr>
              <a:t> är fel. Men det vore lika fel att helt bortse ifrån om vetenskapliga arbeten publiceras i tidskrifter med rigorösa kvalitetskrav eller i kanaler som präglas av motsatsen. Dagens publiceringssystem har som en positiv bieffekt bidragit till de standardiserade publiceringsdatabaser som i sin tur ligger till grund för </a:t>
            </a:r>
            <a:r>
              <a:rPr lang="sv-SE" sz="1200" b="0" i="0" u="none" strike="noStrike" kern="1200" dirty="0" err="1">
                <a:solidFill>
                  <a:schemeClr val="tx1"/>
                </a:solidFill>
                <a:effectLst/>
                <a:latin typeface="Arial Regular"/>
                <a:ea typeface="+mn-ea"/>
                <a:cs typeface="+mn-cs"/>
              </a:rPr>
              <a:t>bibliometrisk</a:t>
            </a:r>
            <a:r>
              <a:rPr lang="sv-SE" sz="1200" b="0" i="0" u="none" strike="noStrike" kern="1200" dirty="0">
                <a:solidFill>
                  <a:schemeClr val="tx1"/>
                </a:solidFill>
                <a:effectLst/>
                <a:latin typeface="Arial Regular"/>
                <a:ea typeface="+mn-ea"/>
                <a:cs typeface="+mn-cs"/>
              </a:rPr>
              <a:t> analys. Plan S riskerar att skapa en skevhet i publicerings- och citeringsmönster som påverkar möjligheten att göra rättvisande </a:t>
            </a:r>
            <a:r>
              <a:rPr lang="sv-SE" sz="1200" b="0" i="0" u="none" strike="noStrike" kern="1200" dirty="0" err="1">
                <a:solidFill>
                  <a:schemeClr val="tx1"/>
                </a:solidFill>
                <a:effectLst/>
                <a:latin typeface="Arial Regular"/>
                <a:ea typeface="+mn-ea"/>
                <a:cs typeface="+mn-cs"/>
              </a:rPr>
              <a:t>bibliometriska</a:t>
            </a:r>
            <a:r>
              <a:rPr lang="sv-SE" sz="1200" b="0" i="0" u="none" strike="noStrike" kern="1200" dirty="0">
                <a:solidFill>
                  <a:schemeClr val="tx1"/>
                </a:solidFill>
                <a:effectLst/>
                <a:latin typeface="Arial Regular"/>
                <a:ea typeface="+mn-ea"/>
                <a:cs typeface="+mn-cs"/>
              </a:rPr>
              <a:t> jämförelser.</a:t>
            </a:r>
          </a:p>
          <a:p>
            <a:r>
              <a:rPr lang="sv-SE" sz="1200" b="1" i="0" u="none" strike="noStrike" kern="1200" dirty="0">
                <a:solidFill>
                  <a:schemeClr val="tx1"/>
                </a:solidFill>
                <a:effectLst/>
                <a:latin typeface="Arial Regular"/>
                <a:ea typeface="+mn-ea"/>
                <a:cs typeface="+mn-cs"/>
              </a:rPr>
              <a:t>4. Plan S ställer forskarna inför målkonflikter</a:t>
            </a:r>
            <a:br>
              <a:rPr lang="sv-SE" sz="1200" b="0" i="0" u="none" strike="noStrike" kern="1200" dirty="0">
                <a:solidFill>
                  <a:schemeClr val="tx1"/>
                </a:solidFill>
                <a:effectLst/>
                <a:latin typeface="Arial Regular"/>
                <a:ea typeface="+mn-ea"/>
                <a:cs typeface="+mn-cs"/>
              </a:rPr>
            </a:br>
            <a:r>
              <a:rPr lang="sv-SE" sz="1200" b="0" i="0" u="none" strike="noStrike" kern="1200" dirty="0">
                <a:solidFill>
                  <a:schemeClr val="tx1"/>
                </a:solidFill>
                <a:effectLst/>
                <a:latin typeface="Arial Regular"/>
                <a:ea typeface="+mn-ea"/>
                <a:cs typeface="+mn-cs"/>
              </a:rPr>
              <a:t>Forskningsfinansiärerna bakom Plan S har, om man </a:t>
            </a:r>
            <a:r>
              <a:rPr lang="sv-SE" sz="1200" b="0" i="0" u="none" strike="noStrike" kern="1200" dirty="0" err="1">
                <a:solidFill>
                  <a:schemeClr val="tx1"/>
                </a:solidFill>
                <a:effectLst/>
                <a:latin typeface="Arial Regular"/>
                <a:ea typeface="+mn-ea"/>
                <a:cs typeface="+mn-cs"/>
              </a:rPr>
              <a:t>hårddrar</a:t>
            </a:r>
            <a:r>
              <a:rPr lang="sv-SE" sz="1200" b="0" i="0" u="none" strike="noStrike" kern="1200" dirty="0">
                <a:solidFill>
                  <a:schemeClr val="tx1"/>
                </a:solidFill>
                <a:effectLst/>
                <a:latin typeface="Arial Regular"/>
                <a:ea typeface="+mn-ea"/>
                <a:cs typeface="+mn-cs"/>
              </a:rPr>
              <a:t> det, valt att med hot om sanktioner och indragna anslag göra forskarna till slagträn i kampen mot tidskrifterna och förlagen. Plan S ställer den enskilda forskaren inför orimliga målkonflikter.</a:t>
            </a:r>
          </a:p>
          <a:p>
            <a:endParaRPr lang="sv-SE" dirty="0"/>
          </a:p>
        </p:txBody>
      </p:sp>
      <p:sp>
        <p:nvSpPr>
          <p:cNvPr id="4" name="Platshållare för bildnummer 3"/>
          <p:cNvSpPr>
            <a:spLocks noGrp="1"/>
          </p:cNvSpPr>
          <p:nvPr>
            <p:ph type="sldNum" sz="quarter" idx="5"/>
          </p:nvPr>
        </p:nvSpPr>
        <p:spPr/>
        <p:txBody>
          <a:bodyPr/>
          <a:lstStyle/>
          <a:p>
            <a:fld id="{C94C8617-CF94-469C-A282-38561B37E7CB}" type="slidenum">
              <a:rPr lang="sv-SE" smtClean="0"/>
              <a:pPr/>
              <a:t>12</a:t>
            </a:fld>
            <a:endParaRPr lang="sv-SE" dirty="0"/>
          </a:p>
        </p:txBody>
      </p:sp>
    </p:spTree>
    <p:extLst>
      <p:ext uri="{BB962C8B-B14F-4D97-AF65-F5344CB8AC3E}">
        <p14:creationId xmlns:p14="http://schemas.microsoft.com/office/powerpoint/2010/main" val="166056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Arial Regular"/>
                <a:ea typeface="+mn-ea"/>
                <a:cs typeface="+mn-cs"/>
              </a:rPr>
              <a:t>Totalt antal unika sökande till Uppsala universitet är 79288, en minskning med 5,6 % jämfört med antalet sökande till UU HT2018 (84029).</a:t>
            </a:r>
          </a:p>
          <a:p>
            <a:endParaRPr lang="sv-SE" sz="1200" b="0" i="0" u="none" strike="noStrike" kern="1200" dirty="0">
              <a:solidFill>
                <a:schemeClr val="tx1"/>
              </a:solidFill>
              <a:effectLst/>
              <a:latin typeface="Arial Regular"/>
              <a:ea typeface="+mn-ea"/>
              <a:cs typeface="+mn-cs"/>
            </a:endParaRPr>
          </a:p>
          <a:p>
            <a:r>
              <a:rPr lang="sv-SE" sz="1200" b="0" i="1" u="none" strike="noStrike" kern="1200" dirty="0">
                <a:solidFill>
                  <a:schemeClr val="tx1"/>
                </a:solidFill>
                <a:effectLst/>
                <a:latin typeface="Arial Regular"/>
                <a:ea typeface="+mn-ea"/>
                <a:cs typeface="+mn-cs"/>
              </a:rPr>
              <a:t>Det maximala antalet alternativ som sökande kan anmäla sig till minskades från 20 till 12 alternativ inför vt19. Effekten av detta ser vi nu även mellan ht18 och ht19, och minskningen är i samma storleksordning som den mellan vt18 och vt19 (5,4%).</a:t>
            </a:r>
            <a:endParaRPr lang="sv-SE" sz="1200" b="0" i="0" u="none" strike="noStrike" kern="1200" dirty="0">
              <a:solidFill>
                <a:schemeClr val="tx1"/>
              </a:solidFill>
              <a:effectLst/>
              <a:latin typeface="Arial Regular"/>
              <a:ea typeface="+mn-ea"/>
              <a:cs typeface="+mn-cs"/>
            </a:endParaRPr>
          </a:p>
          <a:p>
            <a:r>
              <a:rPr lang="sv-SE" sz="1200" b="0" i="0" u="none" strike="noStrike" kern="1200" dirty="0">
                <a:solidFill>
                  <a:schemeClr val="tx1"/>
                </a:solidFill>
                <a:effectLst/>
                <a:latin typeface="Arial Regular"/>
                <a:ea typeface="+mn-ea"/>
                <a:cs typeface="+mn-cs"/>
              </a:rPr>
              <a:t> </a:t>
            </a:r>
          </a:p>
          <a:p>
            <a:r>
              <a:rPr lang="sv-SE" sz="1200" b="0" i="0" u="none" strike="noStrike" kern="1200" dirty="0">
                <a:solidFill>
                  <a:schemeClr val="tx1"/>
                </a:solidFill>
                <a:effectLst/>
                <a:latin typeface="Arial Regular"/>
                <a:ea typeface="+mn-ea"/>
                <a:cs typeface="+mn-cs"/>
              </a:rPr>
              <a:t>Antal unika sökande till Campus Gotland är 19348, en minskning med 10,1 % jämfört med HT2018 (21532). HT2018 ökade antalet med 4,2 % jämfört med HT2017 (20669).</a:t>
            </a:r>
          </a:p>
          <a:p>
            <a:r>
              <a:rPr lang="sv-SE" sz="1200" b="0" i="0" u="none" strike="noStrike" kern="1200" dirty="0">
                <a:solidFill>
                  <a:schemeClr val="tx1"/>
                </a:solidFill>
                <a:effectLst/>
                <a:latin typeface="Arial Regular"/>
                <a:ea typeface="+mn-ea"/>
                <a:cs typeface="+mn-cs"/>
              </a:rPr>
              <a:t> </a:t>
            </a:r>
          </a:p>
          <a:p>
            <a:r>
              <a:rPr lang="sv-SE" sz="1200" b="0" i="0" u="none" strike="noStrike" kern="1200" dirty="0">
                <a:solidFill>
                  <a:schemeClr val="tx1"/>
                </a:solidFill>
                <a:effectLst/>
                <a:latin typeface="Arial Regular"/>
                <a:ea typeface="+mn-ea"/>
                <a:cs typeface="+mn-cs"/>
              </a:rPr>
              <a:t>Det totala antalet anmälningsalternativ (kurser och program) är 2091 till HT2019 att jämföra med 2085 till HT2018. Antalet anmälningsalternativ märkta som tillhörande Campus Gotland HT2019 är 216, att jämföra med 216 även HT2018.</a:t>
            </a:r>
          </a:p>
          <a:p>
            <a:r>
              <a:rPr lang="sv-SE" sz="1200" b="0" i="0" u="none" strike="noStrike" kern="1200" dirty="0">
                <a:solidFill>
                  <a:schemeClr val="tx1"/>
                </a:solidFill>
                <a:effectLst/>
                <a:latin typeface="Arial Regular"/>
                <a:ea typeface="+mn-ea"/>
                <a:cs typeface="+mn-cs"/>
              </a:rPr>
              <a:t> </a:t>
            </a:r>
          </a:p>
          <a:p>
            <a:r>
              <a:rPr lang="sv-SE" sz="1200" b="0" i="0" kern="1200" dirty="0">
                <a:solidFill>
                  <a:schemeClr val="tx1"/>
                </a:solidFill>
                <a:effectLst/>
                <a:latin typeface="Arial Regular"/>
                <a:ea typeface="+mn-ea"/>
                <a:cs typeface="+mn-cs"/>
              </a:rPr>
              <a:t>Flest ansökningar har vi till följande program:</a:t>
            </a:r>
          </a:p>
          <a:p>
            <a:r>
              <a:rPr lang="sv-SE" sz="1200" b="0" i="0" kern="1200" dirty="0">
                <a:solidFill>
                  <a:schemeClr val="tx1"/>
                </a:solidFill>
                <a:effectLst/>
                <a:latin typeface="Arial Regular"/>
                <a:ea typeface="+mn-ea"/>
                <a:cs typeface="+mn-cs"/>
              </a:rPr>
              <a:t>Juristprogrammet -5354</a:t>
            </a:r>
          </a:p>
          <a:p>
            <a:r>
              <a:rPr lang="sv-SE" sz="1200" b="0" i="0" kern="1200" dirty="0">
                <a:solidFill>
                  <a:schemeClr val="tx1"/>
                </a:solidFill>
                <a:effectLst/>
                <a:latin typeface="Arial Regular"/>
                <a:ea typeface="+mn-ea"/>
                <a:cs typeface="+mn-cs"/>
              </a:rPr>
              <a:t>Läkarprogrammet - 4756</a:t>
            </a:r>
          </a:p>
          <a:p>
            <a:r>
              <a:rPr lang="sv-SE" sz="1200" b="0" i="0" kern="1200" dirty="0">
                <a:solidFill>
                  <a:schemeClr val="tx1"/>
                </a:solidFill>
                <a:effectLst/>
                <a:latin typeface="Arial Regular"/>
                <a:ea typeface="+mn-ea"/>
                <a:cs typeface="+mn-cs"/>
              </a:rPr>
              <a:t>Psykologprogrammet - 3804</a:t>
            </a:r>
          </a:p>
          <a:p>
            <a:r>
              <a:rPr lang="sv-SE" sz="1200" b="0" i="0" kern="1200" dirty="0">
                <a:solidFill>
                  <a:schemeClr val="tx1"/>
                </a:solidFill>
                <a:effectLst/>
                <a:latin typeface="Arial Regular"/>
                <a:ea typeface="+mn-ea"/>
                <a:cs typeface="+mn-cs"/>
              </a:rPr>
              <a:t>Ekonomie kandidatprogram - 3720</a:t>
            </a:r>
          </a:p>
          <a:p>
            <a:r>
              <a:rPr lang="sv-SE" sz="1200" b="0" i="0" kern="1200" dirty="0">
                <a:solidFill>
                  <a:schemeClr val="tx1"/>
                </a:solidFill>
                <a:effectLst/>
                <a:latin typeface="Arial Regular"/>
                <a:ea typeface="+mn-ea"/>
                <a:cs typeface="+mn-cs"/>
              </a:rPr>
              <a:t>Socionomprogrammet -3080</a:t>
            </a:r>
          </a:p>
          <a:p>
            <a:r>
              <a:rPr lang="sv-SE" sz="1200" b="0" i="0" kern="1200" dirty="0">
                <a:solidFill>
                  <a:schemeClr val="tx1"/>
                </a:solidFill>
                <a:effectLst/>
                <a:latin typeface="Arial Regular"/>
                <a:ea typeface="+mn-ea"/>
                <a:cs typeface="+mn-cs"/>
              </a:rPr>
              <a:t> </a:t>
            </a:r>
          </a:p>
          <a:p>
            <a:r>
              <a:rPr lang="sv-SE" sz="1200" b="0" i="0" u="none" strike="noStrike" kern="1200" dirty="0">
                <a:solidFill>
                  <a:schemeClr val="tx1"/>
                </a:solidFill>
                <a:effectLst/>
                <a:latin typeface="Arial Regular"/>
                <a:ea typeface="+mn-ea"/>
                <a:cs typeface="+mn-cs"/>
              </a:rPr>
              <a:t>Flest anmälningar till anmälningsalternativ som ligger under Campus Gotland (siffror från HT2018 inom parentes)::</a:t>
            </a:r>
          </a:p>
          <a:p>
            <a:r>
              <a:rPr lang="sv-SE" sz="1200" b="0" i="0" kern="1200" dirty="0">
                <a:solidFill>
                  <a:schemeClr val="tx1"/>
                </a:solidFill>
                <a:effectLst/>
                <a:latin typeface="Arial Regular"/>
                <a:ea typeface="+mn-ea"/>
                <a:cs typeface="+mn-cs"/>
              </a:rPr>
              <a:t>Ledarskap och kommunikation, 5 </a:t>
            </a:r>
            <a:r>
              <a:rPr lang="sv-SE" sz="1200" b="0" i="0" kern="1200" dirty="0" err="1">
                <a:solidFill>
                  <a:schemeClr val="tx1"/>
                </a:solidFill>
                <a:effectLst/>
                <a:latin typeface="Arial Regular"/>
                <a:ea typeface="+mn-ea"/>
                <a:cs typeface="+mn-cs"/>
              </a:rPr>
              <a:t>hp</a:t>
            </a:r>
            <a:r>
              <a:rPr lang="sv-SE" sz="1200" b="0" i="0" kern="1200" dirty="0">
                <a:solidFill>
                  <a:schemeClr val="tx1"/>
                </a:solidFill>
                <a:effectLst/>
                <a:latin typeface="Arial Regular"/>
                <a:ea typeface="+mn-ea"/>
                <a:cs typeface="+mn-cs"/>
              </a:rPr>
              <a:t> - 2187 (ny)</a:t>
            </a:r>
          </a:p>
          <a:p>
            <a:r>
              <a:rPr lang="sv-SE" sz="1200" b="0" i="0" kern="1200" dirty="0">
                <a:solidFill>
                  <a:schemeClr val="tx1"/>
                </a:solidFill>
                <a:effectLst/>
                <a:latin typeface="Arial Regular"/>
                <a:ea typeface="+mn-ea"/>
                <a:cs typeface="+mn-cs"/>
              </a:rPr>
              <a:t>Ledarskap och coachning, 5 </a:t>
            </a:r>
            <a:r>
              <a:rPr lang="sv-SE" sz="1200" b="0" i="0" kern="1200" dirty="0" err="1">
                <a:solidFill>
                  <a:schemeClr val="tx1"/>
                </a:solidFill>
                <a:effectLst/>
                <a:latin typeface="Arial Regular"/>
                <a:ea typeface="+mn-ea"/>
                <a:cs typeface="+mn-cs"/>
              </a:rPr>
              <a:t>hp</a:t>
            </a:r>
            <a:r>
              <a:rPr lang="sv-SE" sz="1200" b="0" i="0" kern="1200" dirty="0">
                <a:solidFill>
                  <a:schemeClr val="tx1"/>
                </a:solidFill>
                <a:effectLst/>
                <a:latin typeface="Arial Regular"/>
                <a:ea typeface="+mn-ea"/>
                <a:cs typeface="+mn-cs"/>
              </a:rPr>
              <a:t> 2065 (2373)</a:t>
            </a:r>
          </a:p>
          <a:p>
            <a:r>
              <a:rPr lang="sv-SE" sz="1200" b="0" i="0" kern="1200" dirty="0">
                <a:solidFill>
                  <a:schemeClr val="tx1"/>
                </a:solidFill>
                <a:effectLst/>
                <a:latin typeface="Arial Regular"/>
                <a:ea typeface="+mn-ea"/>
                <a:cs typeface="+mn-cs"/>
              </a:rPr>
              <a:t>Nätbaserad juridisk översiktskurs, 15 </a:t>
            </a:r>
            <a:r>
              <a:rPr lang="sv-SE" sz="1200" b="0" i="0" kern="1200" dirty="0" err="1">
                <a:solidFill>
                  <a:schemeClr val="tx1"/>
                </a:solidFill>
                <a:effectLst/>
                <a:latin typeface="Arial Regular"/>
                <a:ea typeface="+mn-ea"/>
                <a:cs typeface="+mn-cs"/>
              </a:rPr>
              <a:t>hp</a:t>
            </a:r>
            <a:r>
              <a:rPr lang="sv-SE" sz="1200" b="0" i="0" kern="1200" dirty="0">
                <a:solidFill>
                  <a:schemeClr val="tx1"/>
                </a:solidFill>
                <a:effectLst/>
                <a:latin typeface="Arial Regular"/>
                <a:ea typeface="+mn-ea"/>
                <a:cs typeface="+mn-cs"/>
              </a:rPr>
              <a:t> 1742 (2362)</a:t>
            </a:r>
          </a:p>
          <a:p>
            <a:r>
              <a:rPr lang="sv-SE" sz="1200" b="0" i="0" kern="1200" dirty="0">
                <a:solidFill>
                  <a:schemeClr val="tx1"/>
                </a:solidFill>
                <a:effectLst/>
                <a:latin typeface="Arial Regular"/>
                <a:ea typeface="+mn-ea"/>
                <a:cs typeface="+mn-cs"/>
              </a:rPr>
              <a:t>Projektledning, 5 </a:t>
            </a:r>
            <a:r>
              <a:rPr lang="sv-SE" sz="1200" b="0" i="0" kern="1200" dirty="0" err="1">
                <a:solidFill>
                  <a:schemeClr val="tx1"/>
                </a:solidFill>
                <a:effectLst/>
                <a:latin typeface="Arial Regular"/>
                <a:ea typeface="+mn-ea"/>
                <a:cs typeface="+mn-cs"/>
              </a:rPr>
              <a:t>hp</a:t>
            </a:r>
            <a:r>
              <a:rPr lang="sv-SE" sz="1200" b="0" i="0" kern="1200" dirty="0">
                <a:solidFill>
                  <a:schemeClr val="tx1"/>
                </a:solidFill>
                <a:effectLst/>
                <a:latin typeface="Arial Regular"/>
                <a:ea typeface="+mn-ea"/>
                <a:cs typeface="+mn-cs"/>
              </a:rPr>
              <a:t> 1566 (1815)</a:t>
            </a:r>
          </a:p>
          <a:p>
            <a:r>
              <a:rPr lang="sv-SE" sz="1200" b="0" i="0" kern="1200" dirty="0">
                <a:solidFill>
                  <a:schemeClr val="tx1"/>
                </a:solidFill>
                <a:effectLst/>
                <a:latin typeface="Arial Regular"/>
                <a:ea typeface="+mn-ea"/>
                <a:cs typeface="+mn-cs"/>
              </a:rPr>
              <a:t>Inledande programmering med Java, 7,5 </a:t>
            </a:r>
            <a:r>
              <a:rPr lang="sv-SE" sz="1200" b="0" i="0" kern="1200" dirty="0" err="1">
                <a:solidFill>
                  <a:schemeClr val="tx1"/>
                </a:solidFill>
                <a:effectLst/>
                <a:latin typeface="Arial Regular"/>
                <a:ea typeface="+mn-ea"/>
                <a:cs typeface="+mn-cs"/>
              </a:rPr>
              <a:t>hp</a:t>
            </a:r>
            <a:r>
              <a:rPr lang="sv-SE" sz="1200" b="0" i="0" kern="1200" dirty="0">
                <a:solidFill>
                  <a:schemeClr val="tx1"/>
                </a:solidFill>
                <a:effectLst/>
                <a:latin typeface="Arial Regular"/>
                <a:ea typeface="+mn-ea"/>
                <a:cs typeface="+mn-cs"/>
              </a:rPr>
              <a:t> 963 (1066)</a:t>
            </a:r>
          </a:p>
          <a:p>
            <a:r>
              <a:rPr lang="sv-SE" sz="1200" b="0" i="0" u="none" strike="noStrike" kern="1200" dirty="0">
                <a:solidFill>
                  <a:schemeClr val="tx1"/>
                </a:solidFill>
                <a:effectLst/>
                <a:latin typeface="Arial Regular"/>
                <a:ea typeface="+mn-ea"/>
                <a:cs typeface="+mn-cs"/>
              </a:rPr>
              <a:t>Bland programmen så toppar Kandidatprogram i företagsekonomi med 502 (786) sökande tätt följt av Socionomprogrammet Campus Gotland med 481 (707) sökande.</a:t>
            </a:r>
          </a:p>
          <a:p>
            <a:br>
              <a:rPr lang="sv-SE" dirty="0"/>
            </a:br>
            <a:endParaRPr lang="sv-SE" sz="1200" b="0" i="0" u="none" strike="noStrike" kern="1200" dirty="0">
              <a:solidFill>
                <a:schemeClr val="tx1"/>
              </a:solidFill>
              <a:effectLst/>
              <a:latin typeface="Arial Regular"/>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C94C8617-CF94-469C-A282-38561B37E7CB}" type="slidenum">
              <a:rPr lang="sv-SE" smtClean="0"/>
              <a:pPr/>
              <a:t>13</a:t>
            </a:fld>
            <a:endParaRPr lang="sv-SE" dirty="0"/>
          </a:p>
        </p:txBody>
      </p:sp>
    </p:spTree>
    <p:extLst>
      <p:ext uri="{BB962C8B-B14F-4D97-AF65-F5344CB8AC3E}">
        <p14:creationId xmlns:p14="http://schemas.microsoft.com/office/powerpoint/2010/main" val="103390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defRPr b="0" i="0">
                <a:latin typeface="Arial Regular"/>
                <a:cs typeface="Arial" pitchFamily="34" charset="0"/>
              </a:defRPr>
            </a:lvl1pPr>
          </a:lstStyle>
          <a:p>
            <a:r>
              <a:rPr lang="sv-SE" dirty="0"/>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Arial Regular"/>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5" name="Platshållare för sidfot 4"/>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6" name="Platshållare för bildnummer 5"/>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9104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051720" y="274638"/>
            <a:ext cx="6635080" cy="1143000"/>
          </a:xfrm>
        </p:spPr>
        <p:txBody>
          <a:bodyPr>
            <a:normAutofit/>
          </a:bodyPr>
          <a:lstStyle>
            <a:lvl1pPr>
              <a:defRPr sz="3600" b="0" i="0">
                <a:latin typeface="Arial Regular"/>
                <a:cs typeface="Arial" pitchFamily="34" charset="0"/>
              </a:defRPr>
            </a:lvl1pPr>
          </a:lstStyle>
          <a:p>
            <a:r>
              <a:rPr lang="sv-SE" dirty="0"/>
              <a:t>Klicka här för att ändra format</a:t>
            </a:r>
          </a:p>
        </p:txBody>
      </p:sp>
      <p:sp>
        <p:nvSpPr>
          <p:cNvPr id="3" name="Platshållare för lodrät text 2"/>
          <p:cNvSpPr>
            <a:spLocks noGrp="1"/>
          </p:cNvSpPr>
          <p:nvPr>
            <p:ph type="body" orient="vert" idx="1"/>
          </p:nvPr>
        </p:nvSpPr>
        <p:spPr/>
        <p:txBody>
          <a:bodyPr vert="eaVert"/>
          <a:lstStyle>
            <a:lvl1pPr>
              <a:defRPr b="0" i="0">
                <a:latin typeface="Arial Regular"/>
                <a:cs typeface="Arial" pitchFamily="34" charset="0"/>
              </a:defRPr>
            </a:lvl1pPr>
            <a:lvl2pPr>
              <a:defRPr b="0" i="0">
                <a:latin typeface="Arial Regular"/>
                <a:cs typeface="Arial" pitchFamily="34" charset="0"/>
              </a:defRPr>
            </a:lvl2pPr>
            <a:lvl3pPr>
              <a:defRPr b="0" i="0">
                <a:latin typeface="Arial Regular"/>
                <a:cs typeface="Arial" pitchFamily="34" charset="0"/>
              </a:defRPr>
            </a:lvl3pPr>
            <a:lvl4pPr>
              <a:defRPr b="0" i="0">
                <a:latin typeface="Arial Regular"/>
                <a:cs typeface="Arial" pitchFamily="34" charset="0"/>
              </a:defRPr>
            </a:lvl4pPr>
            <a:lvl5pPr>
              <a:defRPr b="0" i="0">
                <a:latin typeface="Arial Regular"/>
                <a:cs typeface="Arial"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5" name="Platshållare för sidfot 4"/>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6" name="Platshållare för bildnummer 5"/>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348391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normAutofit/>
          </a:bodyPr>
          <a:lstStyle>
            <a:lvl1pPr>
              <a:defRPr sz="3600" b="0" i="0">
                <a:latin typeface="Arial Regular"/>
                <a:cs typeface="Arial" pitchFamily="34" charset="0"/>
              </a:defRPr>
            </a:lvl1pPr>
          </a:lstStyle>
          <a:p>
            <a:r>
              <a:rPr lang="sv-SE" dirty="0"/>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lvl1pPr>
              <a:defRPr b="0" i="0">
                <a:latin typeface="Arial Regular"/>
                <a:cs typeface="Arial" pitchFamily="34" charset="0"/>
              </a:defRPr>
            </a:lvl1pPr>
            <a:lvl2pPr>
              <a:defRPr b="0" i="0">
                <a:latin typeface="Arial Regular"/>
                <a:cs typeface="Arial" pitchFamily="34" charset="0"/>
              </a:defRPr>
            </a:lvl2pPr>
            <a:lvl3pPr>
              <a:defRPr b="0" i="0">
                <a:latin typeface="Arial Regular"/>
                <a:cs typeface="Arial" pitchFamily="34" charset="0"/>
              </a:defRPr>
            </a:lvl3pPr>
            <a:lvl4pPr>
              <a:defRPr b="0" i="0">
                <a:latin typeface="Arial Regular"/>
                <a:cs typeface="Arial" pitchFamily="34" charset="0"/>
              </a:defRPr>
            </a:lvl4pPr>
            <a:lvl5pPr>
              <a:defRPr b="0" i="0">
                <a:latin typeface="Arial Regular"/>
                <a:cs typeface="Arial"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5" name="Platshållare för sidfot 4"/>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6" name="Platshållare för bildnummer 5"/>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4217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lgn="r">
              <a:defRPr sz="3600" b="0" i="0">
                <a:latin typeface="Arial Regular"/>
                <a:cs typeface="Arial" pitchFamily="34" charset="0"/>
              </a:defRPr>
            </a:lvl1pPr>
          </a:lstStyle>
          <a:p>
            <a:r>
              <a:rPr lang="sv-SE" dirty="0"/>
              <a:t>Klicka här för att ändra format</a:t>
            </a:r>
          </a:p>
        </p:txBody>
      </p:sp>
      <p:sp>
        <p:nvSpPr>
          <p:cNvPr id="3" name="Platshållare för innehåll 2"/>
          <p:cNvSpPr>
            <a:spLocks noGrp="1"/>
          </p:cNvSpPr>
          <p:nvPr>
            <p:ph idx="1"/>
          </p:nvPr>
        </p:nvSpPr>
        <p:spPr/>
        <p:txBody>
          <a:bodyPr>
            <a:normAutofit/>
          </a:bodyPr>
          <a:lstStyle>
            <a:lvl1pPr>
              <a:defRPr sz="2400" b="0" i="0">
                <a:latin typeface="Arial Regular"/>
                <a:cs typeface="Arial" pitchFamily="34" charset="0"/>
              </a:defRPr>
            </a:lvl1pPr>
            <a:lvl2pPr>
              <a:defRPr sz="2400" b="0" i="0">
                <a:latin typeface="Arial Regular"/>
                <a:cs typeface="Arial" pitchFamily="34" charset="0"/>
              </a:defRPr>
            </a:lvl2pPr>
            <a:lvl3pPr>
              <a:defRPr sz="2400" b="0" i="0">
                <a:latin typeface="Arial Regular"/>
                <a:cs typeface="Arial" pitchFamily="34" charset="0"/>
              </a:defRPr>
            </a:lvl3pPr>
            <a:lvl4pPr>
              <a:defRPr sz="2400" b="0" i="0">
                <a:latin typeface="Arial Regular"/>
                <a:cs typeface="Arial" pitchFamily="34" charset="0"/>
              </a:defRPr>
            </a:lvl4pPr>
            <a:lvl5pPr>
              <a:defRPr sz="2400" b="0" i="0">
                <a:latin typeface="Arial Regular"/>
                <a:cs typeface="Arial"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5" name="Platshållare för sidfot 4"/>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6" name="Platshållare för bildnummer 5"/>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32186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0" i="0" cap="all">
                <a:latin typeface="Arial Regular"/>
                <a:cs typeface="Arial" pitchFamily="34" charset="0"/>
              </a:defRPr>
            </a:lvl1pPr>
          </a:lstStyle>
          <a:p>
            <a:r>
              <a:rPr lang="sv-SE" dirty="0"/>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Arial Regular"/>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5" name="Platshållare för sidfot 4"/>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6" name="Platshållare för bildnummer 5"/>
          <p:cNvSpPr>
            <a:spLocks noGrp="1"/>
          </p:cNvSpPr>
          <p:nvPr>
            <p:ph type="sldNum" sz="quarter" idx="12"/>
          </p:nvPr>
        </p:nvSpPr>
        <p:spPr/>
        <p:txBody>
          <a:bodyPr/>
          <a:lstStyle>
            <a:lvl1pPr>
              <a:defRPr b="0" i="0"/>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156033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907704" y="485800"/>
            <a:ext cx="6779096" cy="1143000"/>
          </a:xfrm>
        </p:spPr>
        <p:txBody>
          <a:bodyPr>
            <a:normAutofit/>
          </a:bodyPr>
          <a:lstStyle>
            <a:lvl1pPr algn="r">
              <a:defRPr sz="3600" b="0" i="0">
                <a:latin typeface="Arial Regular"/>
                <a:cs typeface="Arial" pitchFamily="34" charset="0"/>
              </a:defRPr>
            </a:lvl1pPr>
          </a:lstStyle>
          <a:p>
            <a:r>
              <a:rPr lang="sv-SE" dirty="0"/>
              <a:t>Klicka här för att ändra format</a:t>
            </a:r>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400" b="0" i="0">
                <a:latin typeface="Arial Regular"/>
                <a:cs typeface="Arial" pitchFamily="34" charset="0"/>
              </a:defRPr>
            </a:lvl1pPr>
            <a:lvl2pPr>
              <a:defRPr sz="2400" b="0" i="0">
                <a:latin typeface="Arial Regular"/>
                <a:cs typeface="Arial" pitchFamily="34" charset="0"/>
              </a:defRPr>
            </a:lvl2pPr>
            <a:lvl3pPr>
              <a:defRPr sz="2400" b="0" i="0">
                <a:latin typeface="Arial Regular"/>
                <a:cs typeface="Arial" pitchFamily="34" charset="0"/>
              </a:defRPr>
            </a:lvl3pPr>
            <a:lvl4pPr>
              <a:defRPr sz="2400" b="0" i="0">
                <a:latin typeface="Arial Regular"/>
                <a:cs typeface="Arial" pitchFamily="34" charset="0"/>
              </a:defRPr>
            </a:lvl4pPr>
            <a:lvl5pPr>
              <a:defRPr sz="2400" b="0" i="0">
                <a:latin typeface="Arial Regular"/>
                <a:cs typeface="Arial" pitchFamily="34" charset="0"/>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600200"/>
            <a:ext cx="4038600" cy="4525963"/>
          </a:xfrm>
        </p:spPr>
        <p:txBody>
          <a:bodyPr>
            <a:normAutofit/>
          </a:bodyPr>
          <a:lstStyle>
            <a:lvl1pPr>
              <a:defRPr sz="2400" b="0" i="0">
                <a:latin typeface="Arial Regular"/>
                <a:cs typeface="Arial" pitchFamily="34" charset="0"/>
              </a:defRPr>
            </a:lvl1pPr>
            <a:lvl2pPr>
              <a:defRPr sz="2400" b="0" i="0">
                <a:latin typeface="Arial Regular"/>
                <a:cs typeface="Arial" pitchFamily="34" charset="0"/>
              </a:defRPr>
            </a:lvl2pPr>
            <a:lvl3pPr>
              <a:defRPr sz="2400" b="0" i="0">
                <a:latin typeface="Arial Regular"/>
                <a:cs typeface="Arial" pitchFamily="34" charset="0"/>
              </a:defRPr>
            </a:lvl3pPr>
            <a:lvl4pPr>
              <a:defRPr sz="2400" b="0" i="0">
                <a:latin typeface="Arial Regular"/>
                <a:cs typeface="Arial" pitchFamily="34" charset="0"/>
              </a:defRPr>
            </a:lvl4pPr>
            <a:lvl5pPr>
              <a:defRPr sz="2400" b="0" i="0">
                <a:latin typeface="Arial Regular"/>
                <a:cs typeface="Arial" pitchFamily="34" charset="0"/>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6" name="Platshållare för sidfot 5"/>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4187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defRPr sz="3600" b="0" i="0">
                <a:latin typeface="Arial Regular"/>
                <a:cs typeface="Arial" pitchFamily="34" charset="0"/>
              </a:defRPr>
            </a:lvl1pPr>
          </a:lstStyle>
          <a:p>
            <a:r>
              <a:rPr lang="sv-SE" dirty="0"/>
              <a:t>Klicka här för att ändra format</a:t>
            </a:r>
          </a:p>
        </p:txBody>
      </p:sp>
      <p:sp>
        <p:nvSpPr>
          <p:cNvPr id="3" name="Platshållare för text 2"/>
          <p:cNvSpPr>
            <a:spLocks noGrp="1"/>
          </p:cNvSpPr>
          <p:nvPr>
            <p:ph type="body" idx="1"/>
          </p:nvPr>
        </p:nvSpPr>
        <p:spPr>
          <a:xfrm>
            <a:off x="457200" y="1709118"/>
            <a:ext cx="4040188" cy="639762"/>
          </a:xfrm>
        </p:spPr>
        <p:txBody>
          <a:bodyPr anchor="b"/>
          <a:lstStyle>
            <a:lvl1pPr marL="0" indent="0">
              <a:buNone/>
              <a:defRPr sz="2400" b="0" i="0">
                <a:latin typeface="Arial Regular"/>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57200" y="2358032"/>
            <a:ext cx="4040188" cy="3951288"/>
          </a:xfrm>
        </p:spPr>
        <p:txBody>
          <a:bodyPr/>
          <a:lstStyle>
            <a:lvl1pPr>
              <a:defRPr sz="2400" b="0" i="0">
                <a:latin typeface="Arial Regular"/>
                <a:cs typeface="Arial" pitchFamily="34" charset="0"/>
              </a:defRPr>
            </a:lvl1pPr>
            <a:lvl2pPr>
              <a:defRPr sz="2000" b="0" i="0">
                <a:latin typeface="Arial Regular"/>
                <a:cs typeface="Arial" pitchFamily="34" charset="0"/>
              </a:defRPr>
            </a:lvl2pPr>
            <a:lvl3pPr>
              <a:defRPr sz="1800" b="0" i="0">
                <a:latin typeface="Arial Regular"/>
                <a:cs typeface="Arial" pitchFamily="34" charset="0"/>
              </a:defRPr>
            </a:lvl3pPr>
            <a:lvl4pPr>
              <a:defRPr sz="1600" b="0" i="0">
                <a:latin typeface="Arial Regular"/>
                <a:cs typeface="Arial" pitchFamily="34" charset="0"/>
              </a:defRPr>
            </a:lvl4pPr>
            <a:lvl5pPr>
              <a:defRPr sz="1600" b="0" i="0">
                <a:latin typeface="Arial Regular"/>
                <a:cs typeface="Arial" pitchFamily="34" charset="0"/>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45025" y="1709118"/>
            <a:ext cx="4041775" cy="639762"/>
          </a:xfrm>
        </p:spPr>
        <p:txBody>
          <a:bodyPr anchor="b"/>
          <a:lstStyle>
            <a:lvl1pPr marL="0" indent="0">
              <a:buNone/>
              <a:defRPr sz="2400" b="0" i="0">
                <a:latin typeface="Arial Regular"/>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45025" y="2358032"/>
            <a:ext cx="4041775" cy="3951288"/>
          </a:xfrm>
        </p:spPr>
        <p:txBody>
          <a:bodyPr/>
          <a:lstStyle>
            <a:lvl1pPr>
              <a:defRPr sz="2400" b="0" i="0">
                <a:latin typeface="Arial Regular"/>
                <a:cs typeface="Arial" pitchFamily="34" charset="0"/>
              </a:defRPr>
            </a:lvl1pPr>
            <a:lvl2pPr>
              <a:defRPr sz="2000" b="0" i="0">
                <a:latin typeface="Arial Regular"/>
                <a:cs typeface="Arial" pitchFamily="34" charset="0"/>
              </a:defRPr>
            </a:lvl2pPr>
            <a:lvl3pPr>
              <a:defRPr sz="1800" b="0" i="0">
                <a:latin typeface="Arial Regular"/>
                <a:cs typeface="Arial" pitchFamily="34" charset="0"/>
              </a:defRPr>
            </a:lvl3pPr>
            <a:lvl4pPr>
              <a:defRPr sz="1600" b="0" i="0">
                <a:latin typeface="Arial Regular"/>
                <a:cs typeface="Arial" pitchFamily="34" charset="0"/>
              </a:defRPr>
            </a:lvl4pPr>
            <a:lvl5pPr>
              <a:defRPr sz="1600" b="0" i="0">
                <a:latin typeface="Arial Regular"/>
                <a:cs typeface="Arial" pitchFamily="34" charset="0"/>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8" name="Platshållare för sidfot 7"/>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9" name="Platshållare för bildnummer 8"/>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14726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051720" y="485800"/>
            <a:ext cx="6635080" cy="1143000"/>
          </a:xfrm>
        </p:spPr>
        <p:txBody>
          <a:bodyPr>
            <a:normAutofit/>
          </a:bodyPr>
          <a:lstStyle>
            <a:lvl1pPr>
              <a:defRPr sz="3600" b="0" i="0">
                <a:latin typeface="Arial Regular"/>
                <a:cs typeface="Arial" pitchFamily="34" charset="0"/>
              </a:defRPr>
            </a:lvl1pPr>
          </a:lstStyle>
          <a:p>
            <a:r>
              <a:rPr lang="sv-SE" dirty="0"/>
              <a:t>Klicka här för att ändra format</a:t>
            </a:r>
          </a:p>
        </p:txBody>
      </p:sp>
      <p:sp>
        <p:nvSpPr>
          <p:cNvPr id="3" name="Platshållare för datum 2"/>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4" name="Platshållare för sidfot 3"/>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5" name="Platshållare för bildnummer 4"/>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42539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3" name="Platshållare för sidfot 2"/>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4" name="Platshållare för bildnummer 3"/>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198705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75050" y="456207"/>
            <a:ext cx="5111750" cy="5853113"/>
          </a:xfrm>
        </p:spPr>
        <p:txBody>
          <a:bodyPr/>
          <a:lstStyle>
            <a:lvl1pPr>
              <a:defRPr sz="3200" b="0" i="0">
                <a:latin typeface="Arial Regular"/>
                <a:cs typeface="Arial" pitchFamily="34" charset="0"/>
              </a:defRPr>
            </a:lvl1pPr>
            <a:lvl2pPr>
              <a:defRPr sz="2800" b="0" i="0">
                <a:latin typeface="Arial Regular"/>
                <a:cs typeface="Arial" pitchFamily="34" charset="0"/>
              </a:defRPr>
            </a:lvl2pPr>
            <a:lvl3pPr>
              <a:defRPr sz="2400" b="0" i="0">
                <a:latin typeface="Arial Regular"/>
                <a:cs typeface="Arial" pitchFamily="34" charset="0"/>
              </a:defRPr>
            </a:lvl3pPr>
            <a:lvl4pPr>
              <a:defRPr sz="2000" b="0" i="0">
                <a:latin typeface="Arial Regular"/>
                <a:cs typeface="Arial" pitchFamily="34" charset="0"/>
              </a:defRPr>
            </a:lvl4pPr>
            <a:lvl5pPr>
              <a:defRPr sz="2000" b="0" i="0">
                <a:latin typeface="Arial Regular"/>
                <a:cs typeface="Arial" pitchFamily="34" charset="0"/>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57200" y="1618257"/>
            <a:ext cx="3008313" cy="4691063"/>
          </a:xfrm>
        </p:spPr>
        <p:txBody>
          <a:bodyPr/>
          <a:lstStyle>
            <a:lvl1pPr marL="0" indent="0">
              <a:buNone/>
              <a:defRPr sz="1400" b="0" i="0">
                <a:latin typeface="Arial Regular"/>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Platshållare för datum 4"/>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6" name="Platshållare för sidfot 5"/>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2379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0" i="0">
                <a:latin typeface="Arial Regular"/>
                <a:cs typeface="Arial" pitchFamily="34" charset="0"/>
              </a:defRPr>
            </a:lvl1pPr>
          </a:lstStyle>
          <a:p>
            <a:r>
              <a:rPr lang="sv-SE" dirty="0"/>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b="0" i="0">
                <a:latin typeface="Arial Regular"/>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b="0" i="0">
                <a:latin typeface="Arial Regular"/>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Platshållare för datum 4"/>
          <p:cNvSpPr>
            <a:spLocks noGrp="1"/>
          </p:cNvSpPr>
          <p:nvPr>
            <p:ph type="dt" sz="half" idx="10"/>
          </p:nvPr>
        </p:nvSpPr>
        <p:spPr/>
        <p:txBody>
          <a:bodyPr/>
          <a:lstStyle>
            <a:lvl1pPr>
              <a:defRPr b="0" i="0">
                <a:latin typeface="Arial Regular"/>
                <a:cs typeface="Arial" pitchFamily="34" charset="0"/>
              </a:defRPr>
            </a:lvl1pPr>
          </a:lstStyle>
          <a:p>
            <a:fld id="{68F9D615-C211-4AF9-A5D9-E56DDC67CC66}" type="datetimeFigureOut">
              <a:rPr lang="sv-SE" smtClean="0"/>
              <a:pPr/>
              <a:t>2019-04-23</a:t>
            </a:fld>
            <a:endParaRPr lang="sv-SE" dirty="0"/>
          </a:p>
        </p:txBody>
      </p:sp>
      <p:sp>
        <p:nvSpPr>
          <p:cNvPr id="6" name="Platshållare för sidfot 5"/>
          <p:cNvSpPr>
            <a:spLocks noGrp="1"/>
          </p:cNvSpPr>
          <p:nvPr>
            <p:ph type="ftr" sz="quarter" idx="11"/>
          </p:nvPr>
        </p:nvSpPr>
        <p:spPr/>
        <p:txBody>
          <a:bodyPr/>
          <a:lstStyle>
            <a:lvl1pPr>
              <a:defRPr b="0" i="0">
                <a:latin typeface="Arial Regular"/>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b="0" i="0">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156107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Platshållare för rubrik 1"/>
          <p:cNvSpPr>
            <a:spLocks noGrp="1"/>
          </p:cNvSpPr>
          <p:nvPr>
            <p:ph type="title"/>
          </p:nvPr>
        </p:nvSpPr>
        <p:spPr>
          <a:xfrm>
            <a:off x="2123728" y="485800"/>
            <a:ext cx="656307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a:cs typeface="Arial" pitchFamily="34" charset="0"/>
              </a:defRPr>
            </a:lvl1pPr>
          </a:lstStyle>
          <a:p>
            <a:fld id="{68F9D615-C211-4AF9-A5D9-E56DDC67CC66}" type="datetimeFigureOut">
              <a:rPr lang="sv-SE" smtClean="0"/>
              <a:pPr/>
              <a:t>2019-04-23</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cs typeface="Arial" pitchFamily="34" charset="0"/>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a:cs typeface="Arial" pitchFamily="34" charset="0"/>
              </a:defRPr>
            </a:lvl1pPr>
          </a:lstStyle>
          <a:p>
            <a:fld id="{C9794D38-6CF1-4EAE-A6C4-4F379CD66EA4}" type="slidenum">
              <a:rPr lang="sv-SE" smtClean="0"/>
              <a:pPr/>
              <a:t>‹#›</a:t>
            </a:fld>
            <a:endParaRPr lang="sv-SE" dirty="0"/>
          </a:p>
        </p:txBody>
      </p:sp>
    </p:spTree>
    <p:extLst>
      <p:ext uri="{BB962C8B-B14F-4D97-AF65-F5344CB8AC3E}">
        <p14:creationId xmlns:p14="http://schemas.microsoft.com/office/powerpoint/2010/main" val="193753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b="0" i="0" kern="1200">
          <a:solidFill>
            <a:schemeClr val="tx1"/>
          </a:solidFill>
          <a:latin typeface="Arial Regular"/>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0" i="0" kern="1200">
          <a:solidFill>
            <a:schemeClr val="tx1"/>
          </a:solidFill>
          <a:latin typeface="Arial Regular"/>
          <a:ea typeface="+mn-ea"/>
          <a:cs typeface="Arial"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Regular"/>
          <a:ea typeface="+mn-ea"/>
          <a:cs typeface="Arial"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Regular"/>
          <a:ea typeface="+mn-ea"/>
          <a:cs typeface="Arial" pitchFamily="34" charset="0"/>
        </a:defRPr>
      </a:lvl3pPr>
      <a:lvl4pPr marL="1600200" indent="-228600" algn="l" defTabSz="914400" rtl="0" eaLnBrk="1" latinLnBrk="0" hangingPunct="1">
        <a:spcBef>
          <a:spcPct val="20000"/>
        </a:spcBef>
        <a:buFont typeface="Arial" pitchFamily="34" charset="0"/>
        <a:buChar char="–"/>
        <a:defRPr sz="2400" b="0" i="0" kern="1200">
          <a:solidFill>
            <a:schemeClr val="tx1"/>
          </a:solidFill>
          <a:latin typeface="Arial Regular"/>
          <a:ea typeface="+mn-ea"/>
          <a:cs typeface="Arial" pitchFamily="34" charset="0"/>
        </a:defRPr>
      </a:lvl4pPr>
      <a:lvl5pPr marL="2057400" indent="-228600" algn="l" defTabSz="914400" rtl="0" eaLnBrk="1" latinLnBrk="0" hangingPunct="1">
        <a:spcBef>
          <a:spcPct val="20000"/>
        </a:spcBef>
        <a:buFont typeface="Arial" pitchFamily="34" charset="0"/>
        <a:buChar char="»"/>
        <a:defRPr sz="2400" b="0" i="0" kern="1200">
          <a:solidFill>
            <a:schemeClr val="tx1"/>
          </a:solidFill>
          <a:latin typeface="Arial Regular"/>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628800"/>
            <a:ext cx="7772400" cy="1470025"/>
          </a:xfrm>
        </p:spPr>
        <p:txBody>
          <a:bodyPr>
            <a:normAutofit/>
          </a:bodyPr>
          <a:lstStyle/>
          <a:p>
            <a:r>
              <a:rPr lang="sv-SE" dirty="0"/>
              <a:t>Rektors rapport</a:t>
            </a:r>
          </a:p>
        </p:txBody>
      </p:sp>
      <p:sp>
        <p:nvSpPr>
          <p:cNvPr id="5" name="Underrubrik 4"/>
          <p:cNvSpPr>
            <a:spLocks noGrp="1"/>
          </p:cNvSpPr>
          <p:nvPr>
            <p:ph type="subTitle" idx="1"/>
          </p:nvPr>
        </p:nvSpPr>
        <p:spPr/>
        <p:txBody>
          <a:bodyPr/>
          <a:lstStyle/>
          <a:p>
            <a:r>
              <a:rPr lang="sv-SE" dirty="0">
                <a:solidFill>
                  <a:schemeClr val="tx1"/>
                </a:solidFill>
              </a:rPr>
              <a:t>25 april 2019</a:t>
            </a:r>
          </a:p>
        </p:txBody>
      </p:sp>
      <p:pic>
        <p:nvPicPr>
          <p:cNvPr id="6" name="Bildobjekt 5" descr="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37571"/>
            <a:ext cx="9144000" cy="1547813"/>
          </a:xfrm>
          <a:prstGeom prst="rect">
            <a:avLst/>
          </a:prstGeom>
        </p:spPr>
      </p:pic>
    </p:spTree>
    <p:extLst>
      <p:ext uri="{BB962C8B-B14F-4D97-AF65-F5344CB8AC3E}">
        <p14:creationId xmlns:p14="http://schemas.microsoft.com/office/powerpoint/2010/main" val="80665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Myndighetsdialog</a:t>
            </a:r>
          </a:p>
        </p:txBody>
      </p:sp>
      <p:sp>
        <p:nvSpPr>
          <p:cNvPr id="3" name="Platshållare för innehåll 2"/>
          <p:cNvSpPr>
            <a:spLocks noGrp="1"/>
          </p:cNvSpPr>
          <p:nvPr>
            <p:ph idx="1"/>
          </p:nvPr>
        </p:nvSpPr>
        <p:spPr>
          <a:xfrm>
            <a:off x="446856" y="1855365"/>
            <a:ext cx="8229600" cy="4525963"/>
          </a:xfrm>
        </p:spPr>
        <p:txBody>
          <a:bodyPr>
            <a:normAutofit/>
          </a:bodyPr>
          <a:lstStyle/>
          <a:p>
            <a:r>
              <a:rPr lang="sv-SE" dirty="0"/>
              <a:t>Andra frågor som lyftes:</a:t>
            </a:r>
          </a:p>
          <a:p>
            <a:pPr lvl="1"/>
            <a:r>
              <a:rPr lang="sv-SE" dirty="0"/>
              <a:t>Forskningsinfrastruktur – prioritering, styrning, finansiering</a:t>
            </a:r>
          </a:p>
          <a:p>
            <a:pPr lvl="1"/>
            <a:r>
              <a:rPr lang="sv-SE" dirty="0"/>
              <a:t>Omplaceringsskyldighet BUL</a:t>
            </a:r>
          </a:p>
          <a:p>
            <a:pPr lvl="1"/>
            <a:r>
              <a:rPr lang="sv-SE" dirty="0"/>
              <a:t>Verksamhetsutveckling: Institut inom biblioteksområdet, ULF, nationellt ansvar för vissa språk</a:t>
            </a:r>
          </a:p>
          <a:p>
            <a:pPr lvl="1"/>
            <a:r>
              <a:rPr lang="sv-SE" dirty="0"/>
              <a:t>EUN</a:t>
            </a:r>
          </a:p>
          <a:p>
            <a:pPr lvl="2"/>
            <a:endParaRPr lang="sv-SE" dirty="0"/>
          </a:p>
          <a:p>
            <a:pPr marL="0" indent="0">
              <a:buNone/>
            </a:pPr>
            <a:endParaRPr lang="sv-SE" dirty="0"/>
          </a:p>
        </p:txBody>
      </p:sp>
      <p:pic>
        <p:nvPicPr>
          <p:cNvPr id="5" name="Bildobjekt 4">
            <a:extLst>
              <a:ext uri="{FF2B5EF4-FFF2-40B4-BE49-F238E27FC236}">
                <a16:creationId xmlns:a16="http://schemas.microsoft.com/office/drawing/2014/main" id="{AD0596D1-C0D3-AF40-B674-D444F2EE7D7B}"/>
              </a:ext>
            </a:extLst>
          </p:cNvPr>
          <p:cNvPicPr>
            <a:picLocks noChangeAspect="1"/>
          </p:cNvPicPr>
          <p:nvPr/>
        </p:nvPicPr>
        <p:blipFill rotWithShape="1">
          <a:blip r:embed="rId2">
            <a:extLst>
              <a:ext uri="{28A0092B-C50C-407E-A947-70E740481C1C}">
                <a14:useLocalDpi xmlns:a14="http://schemas.microsoft.com/office/drawing/2010/main"/>
              </a:ext>
            </a:extLst>
          </a:blip>
          <a:srcRect r="4999" b="8245"/>
          <a:stretch/>
        </p:blipFill>
        <p:spPr>
          <a:xfrm>
            <a:off x="6804248" y="5010244"/>
            <a:ext cx="2339751" cy="1847755"/>
          </a:xfrm>
          <a:prstGeom prst="rect">
            <a:avLst/>
          </a:prstGeom>
        </p:spPr>
      </p:pic>
    </p:spTree>
    <p:extLst>
      <p:ext uri="{BB962C8B-B14F-4D97-AF65-F5344CB8AC3E}">
        <p14:creationId xmlns:p14="http://schemas.microsoft.com/office/powerpoint/2010/main" val="17672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D6DC3-2C4E-A545-808B-DC092DE1FAF5}"/>
              </a:ext>
            </a:extLst>
          </p:cNvPr>
          <p:cNvSpPr>
            <a:spLocks noGrp="1"/>
          </p:cNvSpPr>
          <p:nvPr>
            <p:ph type="title"/>
          </p:nvPr>
        </p:nvSpPr>
        <p:spPr>
          <a:xfrm>
            <a:off x="2123728" y="701824"/>
            <a:ext cx="6707088" cy="1143000"/>
          </a:xfrm>
        </p:spPr>
        <p:txBody>
          <a:bodyPr>
            <a:normAutofit fontScale="90000"/>
          </a:bodyPr>
          <a:lstStyle/>
          <a:p>
            <a:r>
              <a:rPr lang="en-GB" dirty="0"/>
              <a:t>Plan S </a:t>
            </a:r>
            <a:r>
              <a:rPr lang="en-GB" dirty="0" err="1"/>
              <a:t>och</a:t>
            </a:r>
            <a:r>
              <a:rPr lang="en-GB" dirty="0"/>
              <a:t> UU </a:t>
            </a:r>
            <a:br>
              <a:rPr lang="sv-SE" dirty="0"/>
            </a:br>
            <a:endParaRPr lang="sv-SE" dirty="0"/>
          </a:p>
        </p:txBody>
      </p:sp>
      <p:sp>
        <p:nvSpPr>
          <p:cNvPr id="3" name="Platshållare för innehåll 2">
            <a:extLst>
              <a:ext uri="{FF2B5EF4-FFF2-40B4-BE49-F238E27FC236}">
                <a16:creationId xmlns:a16="http://schemas.microsoft.com/office/drawing/2014/main" id="{43829863-8E59-BC49-90D9-0BC5ACC839D8}"/>
              </a:ext>
            </a:extLst>
          </p:cNvPr>
          <p:cNvSpPr>
            <a:spLocks noGrp="1"/>
          </p:cNvSpPr>
          <p:nvPr>
            <p:ph idx="1"/>
          </p:nvPr>
        </p:nvSpPr>
        <p:spPr>
          <a:xfrm>
            <a:off x="3779912" y="1772816"/>
            <a:ext cx="5050904" cy="4104456"/>
          </a:xfrm>
        </p:spPr>
        <p:txBody>
          <a:bodyPr>
            <a:noAutofit/>
          </a:bodyPr>
          <a:lstStyle/>
          <a:p>
            <a:r>
              <a:rPr lang="sv-SE" dirty="0"/>
              <a:t>Plan S försöker åstadkomma en global och generell övergång till en ny affärsmodell inom all akademisk publicering, där tidskrifter tar betalt av dem som publicerar istället för av dem som läser. </a:t>
            </a:r>
          </a:p>
          <a:p>
            <a:endParaRPr lang="en-GB" dirty="0"/>
          </a:p>
          <a:p>
            <a:r>
              <a:rPr lang="en-GB" dirty="0"/>
              <a:t>All </a:t>
            </a:r>
            <a:r>
              <a:rPr lang="en-GB" dirty="0" err="1"/>
              <a:t>forskning</a:t>
            </a:r>
            <a:r>
              <a:rPr lang="en-GB" dirty="0"/>
              <a:t> </a:t>
            </a:r>
            <a:r>
              <a:rPr lang="en-GB" dirty="0" err="1"/>
              <a:t>som</a:t>
            </a:r>
            <a:r>
              <a:rPr lang="en-GB" dirty="0"/>
              <a:t> </a:t>
            </a:r>
            <a:r>
              <a:rPr lang="en-GB" dirty="0" err="1"/>
              <a:t>finansieras</a:t>
            </a:r>
            <a:r>
              <a:rPr lang="en-GB" dirty="0"/>
              <a:t> via </a:t>
            </a:r>
            <a:r>
              <a:rPr lang="en-GB" dirty="0" err="1"/>
              <a:t>vissa</a:t>
            </a:r>
            <a:r>
              <a:rPr lang="en-GB" dirty="0"/>
              <a:t> </a:t>
            </a:r>
            <a:r>
              <a:rPr lang="en-GB" dirty="0" err="1"/>
              <a:t>stora</a:t>
            </a:r>
            <a:r>
              <a:rPr lang="en-GB" dirty="0"/>
              <a:t> </a:t>
            </a:r>
            <a:r>
              <a:rPr lang="en-GB" dirty="0" err="1"/>
              <a:t>finansiärer</a:t>
            </a:r>
            <a:r>
              <a:rPr lang="en-GB" dirty="0"/>
              <a:t> ska </a:t>
            </a:r>
            <a:r>
              <a:rPr lang="en-GB" dirty="0" err="1"/>
              <a:t>enligt</a:t>
            </a:r>
            <a:r>
              <a:rPr lang="en-GB" dirty="0"/>
              <a:t> </a:t>
            </a:r>
            <a:r>
              <a:rPr lang="en-GB" dirty="0" err="1"/>
              <a:t>planen</a:t>
            </a:r>
            <a:r>
              <a:rPr lang="en-GB" dirty="0"/>
              <a:t> </a:t>
            </a:r>
            <a:r>
              <a:rPr lang="en-GB" dirty="0" err="1"/>
              <a:t>fr.o.m</a:t>
            </a:r>
            <a:r>
              <a:rPr lang="en-GB" dirty="0"/>
              <a:t>. 2020 </a:t>
            </a:r>
            <a:r>
              <a:rPr lang="en-GB" dirty="0" err="1"/>
              <a:t>publiceras</a:t>
            </a:r>
            <a:r>
              <a:rPr lang="en-GB" dirty="0"/>
              <a:t> </a:t>
            </a:r>
            <a:r>
              <a:rPr lang="en-GB" dirty="0" err="1"/>
              <a:t>öppet</a:t>
            </a:r>
            <a:r>
              <a:rPr lang="en-GB" dirty="0"/>
              <a:t> </a:t>
            </a:r>
            <a:r>
              <a:rPr lang="en-GB" dirty="0" err="1"/>
              <a:t>tillgängliga</a:t>
            </a:r>
            <a:r>
              <a:rPr lang="en-GB" dirty="0"/>
              <a:t>. </a:t>
            </a:r>
          </a:p>
          <a:p>
            <a:endParaRPr lang="sv-SE" dirty="0"/>
          </a:p>
          <a:p>
            <a:pPr marL="0" indent="0">
              <a:buNone/>
            </a:pPr>
            <a:br>
              <a:rPr lang="sv-SE" dirty="0"/>
            </a:br>
            <a:endParaRPr lang="en-GB" dirty="0"/>
          </a:p>
          <a:p>
            <a:endParaRPr lang="en-GB" dirty="0"/>
          </a:p>
        </p:txBody>
      </p:sp>
      <p:pic>
        <p:nvPicPr>
          <p:cNvPr id="6" name="Bildobjekt 5">
            <a:extLst>
              <a:ext uri="{FF2B5EF4-FFF2-40B4-BE49-F238E27FC236}">
                <a16:creationId xmlns:a16="http://schemas.microsoft.com/office/drawing/2014/main" id="{38DF4104-E2F6-A74F-A788-8AA396FCA1B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276470" y="1457730"/>
            <a:ext cx="3503442" cy="3267442"/>
          </a:xfrm>
          <a:prstGeom prst="rect">
            <a:avLst/>
          </a:prstGeom>
        </p:spPr>
      </p:pic>
    </p:spTree>
    <p:extLst>
      <p:ext uri="{BB962C8B-B14F-4D97-AF65-F5344CB8AC3E}">
        <p14:creationId xmlns:p14="http://schemas.microsoft.com/office/powerpoint/2010/main" val="7200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D6DC3-2C4E-A545-808B-DC092DE1FAF5}"/>
              </a:ext>
            </a:extLst>
          </p:cNvPr>
          <p:cNvSpPr>
            <a:spLocks noGrp="1"/>
          </p:cNvSpPr>
          <p:nvPr>
            <p:ph type="title"/>
          </p:nvPr>
        </p:nvSpPr>
        <p:spPr>
          <a:xfrm>
            <a:off x="2123728" y="629816"/>
            <a:ext cx="6707088" cy="1143000"/>
          </a:xfrm>
        </p:spPr>
        <p:txBody>
          <a:bodyPr>
            <a:normAutofit fontScale="90000"/>
          </a:bodyPr>
          <a:lstStyle/>
          <a:p>
            <a:r>
              <a:rPr lang="en-GB" dirty="0"/>
              <a:t>Plan S </a:t>
            </a:r>
            <a:r>
              <a:rPr lang="en-GB" dirty="0" err="1"/>
              <a:t>och</a:t>
            </a:r>
            <a:r>
              <a:rPr lang="en-GB" dirty="0"/>
              <a:t> UU </a:t>
            </a:r>
            <a:br>
              <a:rPr lang="sv-SE" dirty="0"/>
            </a:br>
            <a:endParaRPr lang="sv-SE" dirty="0"/>
          </a:p>
        </p:txBody>
      </p:sp>
      <p:sp>
        <p:nvSpPr>
          <p:cNvPr id="3" name="Platshållare för innehåll 2">
            <a:extLst>
              <a:ext uri="{FF2B5EF4-FFF2-40B4-BE49-F238E27FC236}">
                <a16:creationId xmlns:a16="http://schemas.microsoft.com/office/drawing/2014/main" id="{43829863-8E59-BC49-90D9-0BC5ACC839D8}"/>
              </a:ext>
            </a:extLst>
          </p:cNvPr>
          <p:cNvSpPr>
            <a:spLocks noGrp="1"/>
          </p:cNvSpPr>
          <p:nvPr>
            <p:ph idx="1"/>
          </p:nvPr>
        </p:nvSpPr>
        <p:spPr>
          <a:xfrm>
            <a:off x="395536" y="1511342"/>
            <a:ext cx="4464496" cy="4869986"/>
          </a:xfrm>
        </p:spPr>
        <p:txBody>
          <a:bodyPr>
            <a:normAutofit/>
          </a:bodyPr>
          <a:lstStyle/>
          <a:p>
            <a:pPr marL="0" indent="0">
              <a:buNone/>
            </a:pPr>
            <a:endParaRPr lang="sv-SE" dirty="0"/>
          </a:p>
          <a:p>
            <a:pPr marL="0" indent="0">
              <a:buNone/>
            </a:pPr>
            <a:r>
              <a:rPr lang="sv-SE" b="1" dirty="0"/>
              <a:t>Invändningar mot Plan S:</a:t>
            </a:r>
          </a:p>
          <a:p>
            <a:r>
              <a:rPr lang="sv-SE" dirty="0"/>
              <a:t>äventyrar forskningens frihet </a:t>
            </a:r>
          </a:p>
          <a:p>
            <a:r>
              <a:rPr lang="sv-SE" dirty="0"/>
              <a:t>löser bara delar av problemet</a:t>
            </a:r>
          </a:p>
          <a:p>
            <a:r>
              <a:rPr lang="sv-SE" dirty="0"/>
              <a:t>underskattar kvalitetsfrågan</a:t>
            </a:r>
          </a:p>
          <a:p>
            <a:r>
              <a:rPr lang="sv-SE" dirty="0"/>
              <a:t>ställer forskarna inför målkonflikter</a:t>
            </a:r>
          </a:p>
          <a:p>
            <a:r>
              <a:rPr lang="sv-SE" dirty="0"/>
              <a:t>tidsplan är onödigt pressad</a:t>
            </a:r>
            <a:br>
              <a:rPr lang="sv-SE" dirty="0"/>
            </a:br>
            <a:endParaRPr lang="en-GB" dirty="0"/>
          </a:p>
          <a:p>
            <a:endParaRPr lang="en-GB" dirty="0"/>
          </a:p>
        </p:txBody>
      </p:sp>
      <p:pic>
        <p:nvPicPr>
          <p:cNvPr id="6" name="Bildobjekt 5">
            <a:extLst>
              <a:ext uri="{FF2B5EF4-FFF2-40B4-BE49-F238E27FC236}">
                <a16:creationId xmlns:a16="http://schemas.microsoft.com/office/drawing/2014/main" id="{057741AB-EB24-2F4A-BB64-4450A938BF4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065712" y="1759364"/>
            <a:ext cx="3898776" cy="4837988"/>
          </a:xfrm>
          <a:prstGeom prst="rect">
            <a:avLst/>
          </a:prstGeom>
        </p:spPr>
      </p:pic>
    </p:spTree>
    <p:extLst>
      <p:ext uri="{BB962C8B-B14F-4D97-AF65-F5344CB8AC3E}">
        <p14:creationId xmlns:p14="http://schemas.microsoft.com/office/powerpoint/2010/main" val="18981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Sista ansökningsdag 15 april</a:t>
            </a:r>
          </a:p>
        </p:txBody>
      </p:sp>
      <p:sp>
        <p:nvSpPr>
          <p:cNvPr id="3" name="Platshållare för innehåll 2"/>
          <p:cNvSpPr>
            <a:spLocks noGrp="1"/>
          </p:cNvSpPr>
          <p:nvPr>
            <p:ph idx="1"/>
          </p:nvPr>
        </p:nvSpPr>
        <p:spPr>
          <a:xfrm>
            <a:off x="3779912" y="2060848"/>
            <a:ext cx="5184576" cy="4876800"/>
          </a:xfrm>
        </p:spPr>
        <p:txBody>
          <a:bodyPr>
            <a:normAutofit/>
          </a:bodyPr>
          <a:lstStyle/>
          <a:p>
            <a:r>
              <a:rPr lang="sv-SE" dirty="0"/>
              <a:t>Totalt antal unika sökande till Uppsala universitet: 79 288, en minskning med 5,6 % jämfört med HT2018</a:t>
            </a:r>
          </a:p>
          <a:p>
            <a:r>
              <a:rPr lang="sv-SE" dirty="0"/>
              <a:t>Antal unika sökande till Campus Gotland: 19 348, en minskning med 10,1 % jämfört med HT2018 (21532)</a:t>
            </a:r>
          </a:p>
          <a:p>
            <a:r>
              <a:rPr lang="sv-SE" dirty="0"/>
              <a:t>Mest sökta program: jurist-, läkar-, psykolog-, ekonomie kandidat- och socionomprogrammet</a:t>
            </a:r>
          </a:p>
          <a:p>
            <a:endParaRPr lang="sv-SE" dirty="0"/>
          </a:p>
        </p:txBody>
      </p:sp>
      <p:pic>
        <p:nvPicPr>
          <p:cNvPr id="5" name="Bildobjekt 4">
            <a:extLst>
              <a:ext uri="{FF2B5EF4-FFF2-40B4-BE49-F238E27FC236}">
                <a16:creationId xmlns:a16="http://schemas.microsoft.com/office/drawing/2014/main" id="{9A910405-2495-7B40-82A7-CC95B7BB16DE}"/>
              </a:ext>
            </a:extLst>
          </p:cNvPr>
          <p:cNvPicPr>
            <a:picLocks noChangeAspect="1"/>
          </p:cNvPicPr>
          <p:nvPr/>
        </p:nvPicPr>
        <p:blipFill rotWithShape="1">
          <a:blip r:embed="rId3">
            <a:extLst>
              <a:ext uri="{28A0092B-C50C-407E-A947-70E740481C1C}">
                <a14:useLocalDpi xmlns:a14="http://schemas.microsoft.com/office/drawing/2010/main"/>
              </a:ext>
            </a:extLst>
          </a:blip>
          <a:srcRect l="6105" t="-589" r="7742"/>
          <a:stretch/>
        </p:blipFill>
        <p:spPr>
          <a:xfrm>
            <a:off x="107504" y="1895970"/>
            <a:ext cx="3600400" cy="4876800"/>
          </a:xfrm>
          <a:prstGeom prst="rect">
            <a:avLst/>
          </a:prstGeom>
        </p:spPr>
      </p:pic>
    </p:spTree>
    <p:extLst>
      <p:ext uri="{BB962C8B-B14F-4D97-AF65-F5344CB8AC3E}">
        <p14:creationId xmlns:p14="http://schemas.microsoft.com/office/powerpoint/2010/main" val="26195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UKÄ:s kvalitetsutvärdering</a:t>
            </a:r>
          </a:p>
        </p:txBody>
      </p:sp>
      <p:sp>
        <p:nvSpPr>
          <p:cNvPr id="3" name="Platshållare för innehåll 2"/>
          <p:cNvSpPr>
            <a:spLocks noGrp="1"/>
          </p:cNvSpPr>
          <p:nvPr>
            <p:ph idx="1"/>
          </p:nvPr>
        </p:nvSpPr>
        <p:spPr/>
        <p:txBody>
          <a:bodyPr/>
          <a:lstStyle/>
          <a:p>
            <a:pPr marL="0" indent="0">
              <a:buNone/>
            </a:pPr>
            <a:r>
              <a:rPr lang="sv-SE" dirty="0"/>
              <a:t>Lärarutbildningarna </a:t>
            </a:r>
          </a:p>
          <a:p>
            <a:pPr marL="0" indent="0">
              <a:buNone/>
            </a:pPr>
            <a:endParaRPr lang="sv-SE" dirty="0"/>
          </a:p>
          <a:p>
            <a:pPr marL="0" indent="0">
              <a:buNone/>
            </a:pPr>
            <a:r>
              <a:rPr lang="sv-SE" dirty="0"/>
              <a:t>Förskollärarutbildningen – hög kvalitet</a:t>
            </a:r>
          </a:p>
          <a:p>
            <a:pPr marL="0" indent="0">
              <a:buNone/>
            </a:pPr>
            <a:r>
              <a:rPr lang="sv-SE" dirty="0"/>
              <a:t>Grundlärarutbildningen åk 1-3  – hög kvalitet</a:t>
            </a:r>
          </a:p>
          <a:p>
            <a:pPr marL="0" indent="0">
              <a:buNone/>
            </a:pPr>
            <a:r>
              <a:rPr lang="sv-SE" dirty="0"/>
              <a:t>Grundlärarutbildningen åk 4-6 – hög kvalitet</a:t>
            </a:r>
          </a:p>
          <a:p>
            <a:pPr marL="0" indent="0">
              <a:buNone/>
            </a:pPr>
            <a:endParaRPr lang="sv-SE" dirty="0"/>
          </a:p>
          <a:p>
            <a:pPr marL="0" indent="0">
              <a:buNone/>
            </a:pPr>
            <a:r>
              <a:rPr lang="sv-SE" dirty="0"/>
              <a:t>(hälften av alla hittills utvärderade lärarutbildningar nationellt har fått bristande kvalitet)</a:t>
            </a:r>
          </a:p>
          <a:p>
            <a:pPr marL="0" indent="0">
              <a:buNone/>
            </a:pPr>
            <a:endParaRPr lang="sv-SE" dirty="0"/>
          </a:p>
        </p:txBody>
      </p:sp>
      <p:pic>
        <p:nvPicPr>
          <p:cNvPr id="4" name="Bildobjekt 3">
            <a:extLst>
              <a:ext uri="{FF2B5EF4-FFF2-40B4-BE49-F238E27FC236}">
                <a16:creationId xmlns:a16="http://schemas.microsoft.com/office/drawing/2014/main" id="{41A92DB0-C012-3B4C-B6F6-B3FFF418CB9D}"/>
              </a:ext>
            </a:extLst>
          </p:cNvPr>
          <p:cNvPicPr>
            <a:picLocks noChangeAspect="1"/>
          </p:cNvPicPr>
          <p:nvPr/>
        </p:nvPicPr>
        <p:blipFill>
          <a:blip r:embed="rId2"/>
          <a:stretch>
            <a:fillRect/>
          </a:stretch>
        </p:blipFill>
        <p:spPr>
          <a:xfrm>
            <a:off x="0" y="5432953"/>
            <a:ext cx="9144000" cy="1452431"/>
          </a:xfrm>
          <a:prstGeom prst="rect">
            <a:avLst/>
          </a:prstGeom>
        </p:spPr>
      </p:pic>
    </p:spTree>
    <p:extLst>
      <p:ext uri="{BB962C8B-B14F-4D97-AF65-F5344CB8AC3E}">
        <p14:creationId xmlns:p14="http://schemas.microsoft.com/office/powerpoint/2010/main" val="19152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Hänt sedan sist</a:t>
            </a:r>
          </a:p>
        </p:txBody>
      </p:sp>
      <p:sp>
        <p:nvSpPr>
          <p:cNvPr id="3" name="Platshållare för innehåll 2"/>
          <p:cNvSpPr>
            <a:spLocks noGrp="1"/>
          </p:cNvSpPr>
          <p:nvPr>
            <p:ph idx="1"/>
          </p:nvPr>
        </p:nvSpPr>
        <p:spPr/>
        <p:txBody>
          <a:bodyPr/>
          <a:lstStyle/>
          <a:p>
            <a:r>
              <a:rPr lang="sv-SE" dirty="0"/>
              <a:t>Rektorsseminarium om Styr- och resursutredningen</a:t>
            </a:r>
          </a:p>
          <a:p>
            <a:r>
              <a:rPr lang="sv-SE" dirty="0"/>
              <a:t>Ledningsrådet i Århus</a:t>
            </a:r>
          </a:p>
          <a:p>
            <a:r>
              <a:rPr lang="sv-SE" dirty="0"/>
              <a:t>Dekandag</a:t>
            </a:r>
          </a:p>
          <a:p>
            <a:r>
              <a:rPr lang="sv-SE" dirty="0"/>
              <a:t>Besök från </a:t>
            </a:r>
            <a:r>
              <a:rPr lang="sv-SE" dirty="0" err="1"/>
              <a:t>UiT</a:t>
            </a:r>
            <a:r>
              <a:rPr lang="sv-SE" dirty="0"/>
              <a:t> Norges arktiske universitet</a:t>
            </a:r>
          </a:p>
          <a:p>
            <a:r>
              <a:rPr lang="sv-SE" dirty="0"/>
              <a:t>Frukostmöte med politiker</a:t>
            </a:r>
          </a:p>
          <a:p>
            <a:r>
              <a:rPr lang="sv-SE" dirty="0"/>
              <a:t>Prefektinternat</a:t>
            </a:r>
          </a:p>
          <a:p>
            <a:pPr marL="0" indent="0">
              <a:buNone/>
            </a:pPr>
            <a:endParaRPr lang="sv-SE" dirty="0"/>
          </a:p>
        </p:txBody>
      </p:sp>
      <p:pic>
        <p:nvPicPr>
          <p:cNvPr id="4" name="Bildobjekt 3" descr="30.jpg">
            <a:extLst>
              <a:ext uri="{FF2B5EF4-FFF2-40B4-BE49-F238E27FC236}">
                <a16:creationId xmlns:a16="http://schemas.microsoft.com/office/drawing/2014/main" id="{22C7722D-160E-2E48-B9E1-06D6033F72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81587"/>
            <a:ext cx="9144000" cy="1547813"/>
          </a:xfrm>
          <a:prstGeom prst="rect">
            <a:avLst/>
          </a:prstGeom>
        </p:spPr>
      </p:pic>
    </p:spTree>
    <p:extLst>
      <p:ext uri="{BB962C8B-B14F-4D97-AF65-F5344CB8AC3E}">
        <p14:creationId xmlns:p14="http://schemas.microsoft.com/office/powerpoint/2010/main" val="41371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På gång framåt</a:t>
            </a:r>
          </a:p>
        </p:txBody>
      </p:sp>
      <p:sp>
        <p:nvSpPr>
          <p:cNvPr id="3" name="Platshållare för innehåll 2"/>
          <p:cNvSpPr>
            <a:spLocks noGrp="1"/>
          </p:cNvSpPr>
          <p:nvPr>
            <p:ph idx="1"/>
          </p:nvPr>
        </p:nvSpPr>
        <p:spPr>
          <a:xfrm>
            <a:off x="457200" y="1999381"/>
            <a:ext cx="8229600" cy="4525963"/>
          </a:xfrm>
        </p:spPr>
        <p:txBody>
          <a:bodyPr/>
          <a:lstStyle/>
          <a:p>
            <a:r>
              <a:rPr lang="sv-SE" dirty="0"/>
              <a:t>Sista april</a:t>
            </a:r>
          </a:p>
          <a:p>
            <a:r>
              <a:rPr lang="sv-SE" dirty="0"/>
              <a:t>Universitetsbiblioteket öppnar igen 2 maj</a:t>
            </a:r>
          </a:p>
          <a:p>
            <a:r>
              <a:rPr lang="sv-SE" dirty="0"/>
              <a:t>SASUF Sverige – Sydafrika 50 seminarier</a:t>
            </a:r>
          </a:p>
          <a:p>
            <a:r>
              <a:rPr lang="sv-SE" dirty="0"/>
              <a:t>Minister Matilda </a:t>
            </a:r>
            <a:r>
              <a:rPr lang="sv-SE" dirty="0" err="1"/>
              <a:t>Ernkrans</a:t>
            </a:r>
            <a:r>
              <a:rPr lang="sv-SE" dirty="0"/>
              <a:t> på besök 15 maj</a:t>
            </a:r>
          </a:p>
          <a:p>
            <a:r>
              <a:rPr lang="sv-SE" dirty="0"/>
              <a:t>IAB 27-29 maj</a:t>
            </a:r>
          </a:p>
        </p:txBody>
      </p:sp>
      <p:pic>
        <p:nvPicPr>
          <p:cNvPr id="4" name="Bildobjekt 3" descr="49.jpg">
            <a:extLst>
              <a:ext uri="{FF2B5EF4-FFF2-40B4-BE49-F238E27FC236}">
                <a16:creationId xmlns:a16="http://schemas.microsoft.com/office/drawing/2014/main" id="{80C1F4FB-5EDC-AC48-B63A-CA47B6C669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37571"/>
            <a:ext cx="9144000" cy="1547813"/>
          </a:xfrm>
          <a:prstGeom prst="rect">
            <a:avLst/>
          </a:prstGeom>
        </p:spPr>
      </p:pic>
    </p:spTree>
    <p:extLst>
      <p:ext uri="{BB962C8B-B14F-4D97-AF65-F5344CB8AC3E}">
        <p14:creationId xmlns:p14="http://schemas.microsoft.com/office/powerpoint/2010/main" val="18122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0F57A1-17C2-6749-923A-87FB0FDD9BB4}"/>
              </a:ext>
            </a:extLst>
          </p:cNvPr>
          <p:cNvSpPr>
            <a:spLocks noGrp="1"/>
          </p:cNvSpPr>
          <p:nvPr>
            <p:ph type="title"/>
          </p:nvPr>
        </p:nvSpPr>
        <p:spPr/>
        <p:txBody>
          <a:bodyPr>
            <a:normAutofit/>
          </a:bodyPr>
          <a:lstStyle/>
          <a:p>
            <a:r>
              <a:rPr lang="sv-SE" sz="3200" dirty="0"/>
              <a:t>Hänt sedan sist – UU Holding</a:t>
            </a:r>
          </a:p>
        </p:txBody>
      </p:sp>
      <p:sp>
        <p:nvSpPr>
          <p:cNvPr id="3" name="Platshållare för innehåll 2">
            <a:extLst>
              <a:ext uri="{FF2B5EF4-FFF2-40B4-BE49-F238E27FC236}">
                <a16:creationId xmlns:a16="http://schemas.microsoft.com/office/drawing/2014/main" id="{0FEF568E-08A8-BA4B-B57D-248B3215C5D7}"/>
              </a:ext>
            </a:extLst>
          </p:cNvPr>
          <p:cNvSpPr>
            <a:spLocks noGrp="1"/>
          </p:cNvSpPr>
          <p:nvPr>
            <p:ph idx="1"/>
          </p:nvPr>
        </p:nvSpPr>
        <p:spPr>
          <a:xfrm>
            <a:off x="457200" y="1999381"/>
            <a:ext cx="8229600" cy="4525963"/>
          </a:xfrm>
        </p:spPr>
        <p:txBody>
          <a:bodyPr>
            <a:noAutofit/>
          </a:bodyPr>
          <a:lstStyle/>
          <a:p>
            <a:r>
              <a:rPr lang="sv-SE" dirty="0"/>
              <a:t>47 bolag i portföljen</a:t>
            </a:r>
            <a:br>
              <a:rPr lang="sv-SE" dirty="0"/>
            </a:br>
            <a:r>
              <a:rPr lang="sv-SE" dirty="0"/>
              <a:t>- </a:t>
            </a:r>
            <a:r>
              <a:rPr lang="sv-SE" sz="1800" dirty="0"/>
              <a:t>Tillskott och följdinvesteringar är gjorda i fem av dessa bolag.</a:t>
            </a:r>
          </a:p>
          <a:p>
            <a:r>
              <a:rPr lang="sv-SE" dirty="0"/>
              <a:t>Fokus på att utvärdera nya investeringsmöjligheter</a:t>
            </a:r>
            <a:br>
              <a:rPr lang="sv-SE" dirty="0"/>
            </a:br>
            <a:r>
              <a:rPr lang="sv-SE" dirty="0"/>
              <a:t>- </a:t>
            </a:r>
            <a:r>
              <a:rPr lang="sv-SE" sz="1800" dirty="0"/>
              <a:t>Uppsala universitet Projekt ab har ingått två options och kommersialiseringsavtal med syfte att utveckla och validera tekniken inför en potentiell avyttring eller företagsbildning.</a:t>
            </a:r>
          </a:p>
          <a:p>
            <a:r>
              <a:rPr lang="sv-SE" dirty="0"/>
              <a:t>Spin-</a:t>
            </a:r>
            <a:r>
              <a:rPr lang="sv-SE" dirty="0" err="1"/>
              <a:t>out</a:t>
            </a:r>
            <a:r>
              <a:rPr lang="sv-SE" dirty="0"/>
              <a:t> bolag från Uppsala universitet fortsätter att attrahera kapital</a:t>
            </a:r>
            <a:br>
              <a:rPr lang="sv-SE" dirty="0"/>
            </a:br>
            <a:r>
              <a:rPr lang="sv-SE" sz="1800" dirty="0"/>
              <a:t>- Portföljbolaget </a:t>
            </a:r>
            <a:r>
              <a:rPr lang="sv-SE" sz="1800" dirty="0" err="1"/>
              <a:t>Gradientech</a:t>
            </a:r>
            <a:r>
              <a:rPr lang="sv-SE" sz="1800" dirty="0"/>
              <a:t> reste 42,5 </a:t>
            </a:r>
            <a:r>
              <a:rPr lang="sv-SE" sz="1800" dirty="0" err="1"/>
              <a:t>msek</a:t>
            </a:r>
            <a:r>
              <a:rPr lang="sv-SE" sz="1800" dirty="0"/>
              <a:t> i en fulltecknad emission. </a:t>
            </a:r>
            <a:endParaRPr lang="sv-SE" dirty="0"/>
          </a:p>
          <a:p>
            <a:r>
              <a:rPr lang="sv-SE" dirty="0"/>
              <a:t>Riksrevisionens effektivitetsgranskning av holdingbolag pågår </a:t>
            </a:r>
            <a:br>
              <a:rPr lang="sv-SE" dirty="0"/>
            </a:br>
            <a:r>
              <a:rPr lang="sv-SE" sz="1800" dirty="0"/>
              <a:t>- Slutrapport beräknas publiceras i november 2019.</a:t>
            </a:r>
          </a:p>
          <a:p>
            <a:endParaRPr lang="sv-SE" dirty="0"/>
          </a:p>
          <a:p>
            <a:endParaRPr lang="sv-SE" sz="1800" dirty="0"/>
          </a:p>
          <a:p>
            <a:endParaRPr lang="sv-SE" dirty="0"/>
          </a:p>
        </p:txBody>
      </p:sp>
    </p:spTree>
    <p:extLst>
      <p:ext uri="{BB962C8B-B14F-4D97-AF65-F5344CB8AC3E}">
        <p14:creationId xmlns:p14="http://schemas.microsoft.com/office/powerpoint/2010/main" val="7029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BA4E7F-7E69-7648-A70B-CC134FAB136A}"/>
              </a:ext>
            </a:extLst>
          </p:cNvPr>
          <p:cNvSpPr>
            <a:spLocks noGrp="1"/>
          </p:cNvSpPr>
          <p:nvPr>
            <p:ph type="title"/>
          </p:nvPr>
        </p:nvSpPr>
        <p:spPr/>
        <p:txBody>
          <a:bodyPr>
            <a:normAutofit/>
          </a:bodyPr>
          <a:lstStyle/>
          <a:p>
            <a:r>
              <a:rPr lang="sv-SE" sz="3200" dirty="0"/>
              <a:t>Hänt sedan sist – UU Innovation</a:t>
            </a:r>
          </a:p>
        </p:txBody>
      </p:sp>
      <p:sp>
        <p:nvSpPr>
          <p:cNvPr id="3" name="Platshållare för innehåll 2">
            <a:extLst>
              <a:ext uri="{FF2B5EF4-FFF2-40B4-BE49-F238E27FC236}">
                <a16:creationId xmlns:a16="http://schemas.microsoft.com/office/drawing/2014/main" id="{7A84B354-6BD1-F945-8F5A-CC730A70E37F}"/>
              </a:ext>
            </a:extLst>
          </p:cNvPr>
          <p:cNvSpPr>
            <a:spLocks noGrp="1"/>
          </p:cNvSpPr>
          <p:nvPr>
            <p:ph idx="1"/>
          </p:nvPr>
        </p:nvSpPr>
        <p:spPr>
          <a:xfrm>
            <a:off x="457200" y="1988840"/>
            <a:ext cx="8229600" cy="4525963"/>
          </a:xfrm>
        </p:spPr>
        <p:txBody>
          <a:bodyPr>
            <a:noAutofit/>
          </a:bodyPr>
          <a:lstStyle/>
          <a:p>
            <a:pPr marL="457200" indent="-457200">
              <a:spcAft>
                <a:spcPts val="1200"/>
              </a:spcAft>
            </a:pPr>
            <a:r>
              <a:rPr lang="sv-SE" dirty="0"/>
              <a:t>M4R – mentorskapsprogram som genomförs för fjärde året i rad, har precis startat med 20 deltagare.</a:t>
            </a:r>
          </a:p>
          <a:p>
            <a:pPr marL="457200" indent="-457200">
              <a:spcAft>
                <a:spcPts val="1200"/>
              </a:spcAft>
            </a:pPr>
            <a:r>
              <a:rPr lang="sv-SE" dirty="0"/>
              <a:t>Accessdagen – ett nytt möteskoncept för att inspirera till nya samarbeten. Några aktuella teman är ”Nya material och den cirkulära ekonomin” och ”Gottsunda – från utsatt till resursstarkt. Hållbart samhällsbyggande i praktiken”</a:t>
            </a:r>
          </a:p>
          <a:p>
            <a:pPr marL="457200" indent="-457200">
              <a:spcAft>
                <a:spcPts val="1200"/>
              </a:spcAft>
            </a:pPr>
            <a:r>
              <a:rPr lang="sv-SE" dirty="0" err="1"/>
              <a:t>AIMday</a:t>
            </a:r>
            <a:r>
              <a:rPr lang="sv-SE" dirty="0"/>
              <a:t> – möteskonceptet som utvecklats av UU Innovation fortsätter att spridas i världen. Aktiva </a:t>
            </a:r>
            <a:r>
              <a:rPr lang="sv-SE" dirty="0" err="1"/>
              <a:t>AIMday</a:t>
            </a:r>
            <a:r>
              <a:rPr lang="sv-SE" dirty="0"/>
              <a:t> just nu finns i Edinburgh, Cambridge, Oxford, Newcastle och Umeå</a:t>
            </a:r>
          </a:p>
          <a:p>
            <a:endParaRPr lang="sv-SE" dirty="0"/>
          </a:p>
        </p:txBody>
      </p:sp>
    </p:spTree>
    <p:extLst>
      <p:ext uri="{BB962C8B-B14F-4D97-AF65-F5344CB8AC3E}">
        <p14:creationId xmlns:p14="http://schemas.microsoft.com/office/powerpoint/2010/main" val="17647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Nya bidrag till forskning</a:t>
            </a:r>
          </a:p>
        </p:txBody>
      </p:sp>
      <p:sp>
        <p:nvSpPr>
          <p:cNvPr id="3" name="Platshållare för innehåll 2"/>
          <p:cNvSpPr>
            <a:spLocks noGrp="1"/>
          </p:cNvSpPr>
          <p:nvPr>
            <p:ph idx="1"/>
          </p:nvPr>
        </p:nvSpPr>
        <p:spPr/>
        <p:txBody>
          <a:bodyPr>
            <a:normAutofit/>
          </a:bodyPr>
          <a:lstStyle/>
          <a:p>
            <a:r>
              <a:rPr lang="sv-SE" b="1" dirty="0"/>
              <a:t>KAW Wallenberg </a:t>
            </a:r>
            <a:r>
              <a:rPr lang="sv-SE" b="1" dirty="0" err="1"/>
              <a:t>Scholars</a:t>
            </a:r>
            <a:r>
              <a:rPr lang="sv-SE" b="1" dirty="0"/>
              <a:t>:</a:t>
            </a:r>
          </a:p>
          <a:p>
            <a:pPr marL="0" indent="0">
              <a:buNone/>
            </a:pPr>
            <a:r>
              <a:rPr lang="sv-SE" dirty="0"/>
              <a:t>- Dan </a:t>
            </a:r>
            <a:r>
              <a:rPr lang="sv-SE" sz="1600" i="1" dirty="0"/>
              <a:t>Andersson</a:t>
            </a:r>
            <a:r>
              <a:rPr lang="sv-SE" dirty="0"/>
              <a:t> </a:t>
            </a:r>
            <a:r>
              <a:rPr lang="sv-SE" sz="1600" i="1" dirty="0"/>
              <a:t>(bakteriologi)</a:t>
            </a:r>
          </a:p>
          <a:p>
            <a:pPr marL="0" indent="0">
              <a:buNone/>
            </a:pPr>
            <a:r>
              <a:rPr lang="sv-SE" dirty="0"/>
              <a:t>- Kristina Edström </a:t>
            </a:r>
            <a:r>
              <a:rPr lang="sv-SE" sz="1600" i="1" dirty="0"/>
              <a:t>(</a:t>
            </a:r>
            <a:r>
              <a:rPr lang="sv-SE" sz="1600" i="1" dirty="0" err="1"/>
              <a:t>oorgansik</a:t>
            </a:r>
            <a:r>
              <a:rPr lang="sv-SE" sz="1600" i="1" dirty="0"/>
              <a:t> kemi)</a:t>
            </a:r>
          </a:p>
          <a:p>
            <a:pPr marL="0" indent="0">
              <a:buNone/>
            </a:pPr>
            <a:r>
              <a:rPr lang="sv-SE" dirty="0"/>
              <a:t>- Taija </a:t>
            </a:r>
            <a:r>
              <a:rPr lang="sv-SE" dirty="0" err="1"/>
              <a:t>Mäkinien</a:t>
            </a:r>
            <a:r>
              <a:rPr lang="sv-SE" dirty="0"/>
              <a:t> </a:t>
            </a:r>
            <a:r>
              <a:rPr lang="sv-SE" sz="1600" i="1" dirty="0"/>
              <a:t>(vaskulärbiologi)</a:t>
            </a:r>
          </a:p>
          <a:p>
            <a:pPr marL="0" indent="0">
              <a:buNone/>
            </a:pPr>
            <a:r>
              <a:rPr lang="sv-SE" dirty="0"/>
              <a:t>- Nikolai </a:t>
            </a:r>
            <a:r>
              <a:rPr lang="sv-SE" dirty="0" err="1"/>
              <a:t>Piskurnov</a:t>
            </a:r>
            <a:r>
              <a:rPr lang="sv-SE" dirty="0"/>
              <a:t> </a:t>
            </a:r>
            <a:r>
              <a:rPr lang="sv-SE" sz="1600" i="1" dirty="0"/>
              <a:t>(astrofysik)</a:t>
            </a:r>
          </a:p>
          <a:p>
            <a:pPr marL="0" indent="0">
              <a:buNone/>
            </a:pPr>
            <a:r>
              <a:rPr lang="sv-SE" dirty="0"/>
              <a:t>- Andreas Strömbergsson </a:t>
            </a:r>
            <a:r>
              <a:rPr lang="sv-SE" sz="1600" i="1" dirty="0"/>
              <a:t>(matematik)</a:t>
            </a:r>
          </a:p>
          <a:p>
            <a:pPr marL="0" indent="0">
              <a:buNone/>
            </a:pPr>
            <a:r>
              <a:rPr lang="sv-SE" dirty="0"/>
              <a:t>- Lars </a:t>
            </a:r>
            <a:r>
              <a:rPr lang="sv-SE" dirty="0" err="1"/>
              <a:t>Tranvik</a:t>
            </a:r>
            <a:r>
              <a:rPr lang="sv-SE" dirty="0"/>
              <a:t> </a:t>
            </a:r>
            <a:r>
              <a:rPr lang="sv-SE" sz="1600" i="1" dirty="0"/>
              <a:t>(limnologi)</a:t>
            </a:r>
          </a:p>
          <a:p>
            <a:r>
              <a:rPr lang="sv-SE" b="1" dirty="0"/>
              <a:t>KAW Wallenberg Clinical </a:t>
            </a:r>
            <a:r>
              <a:rPr lang="sv-SE" b="1" dirty="0" err="1"/>
              <a:t>Scholar</a:t>
            </a:r>
            <a:endParaRPr lang="sv-SE" b="1" dirty="0"/>
          </a:p>
          <a:p>
            <a:pPr marL="0" indent="0">
              <a:buNone/>
            </a:pPr>
            <a:r>
              <a:rPr lang="sv-SE" dirty="0"/>
              <a:t>- Stefan James </a:t>
            </a:r>
            <a:r>
              <a:rPr lang="sv-SE" sz="1600" i="1" dirty="0"/>
              <a:t>(kardiologi)</a:t>
            </a:r>
          </a:p>
        </p:txBody>
      </p:sp>
    </p:spTree>
    <p:extLst>
      <p:ext uri="{BB962C8B-B14F-4D97-AF65-F5344CB8AC3E}">
        <p14:creationId xmlns:p14="http://schemas.microsoft.com/office/powerpoint/2010/main" val="10534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95736" y="557808"/>
            <a:ext cx="6707088" cy="1143000"/>
          </a:xfrm>
        </p:spPr>
        <p:txBody>
          <a:bodyPr>
            <a:normAutofit/>
          </a:bodyPr>
          <a:lstStyle/>
          <a:p>
            <a:r>
              <a:rPr lang="sv-SE" sz="3200" dirty="0"/>
              <a:t>”Uppsala universitet 2050”</a:t>
            </a:r>
            <a:endParaRPr lang="en-GB" sz="3200" dirty="0"/>
          </a:p>
        </p:txBody>
      </p:sp>
      <p:sp>
        <p:nvSpPr>
          <p:cNvPr id="4" name="Platshållare för innehåll 3"/>
          <p:cNvSpPr>
            <a:spLocks noGrp="1"/>
          </p:cNvSpPr>
          <p:nvPr>
            <p:ph idx="1"/>
          </p:nvPr>
        </p:nvSpPr>
        <p:spPr>
          <a:xfrm>
            <a:off x="914400" y="1988840"/>
            <a:ext cx="7690048" cy="4525963"/>
          </a:xfrm>
        </p:spPr>
        <p:txBody>
          <a:bodyPr>
            <a:normAutofit/>
          </a:bodyPr>
          <a:lstStyle/>
          <a:p>
            <a:r>
              <a:rPr lang="sv-SE" dirty="0"/>
              <a:t>Utveckla utbildning och forskning med samverkan genom att stärka universitetets:</a:t>
            </a:r>
          </a:p>
          <a:p>
            <a:pPr lvl="1"/>
            <a:r>
              <a:rPr lang="sv-SE" dirty="0"/>
              <a:t>ställning i samhället (autonomi, rådighet, frihet, integritet) </a:t>
            </a:r>
          </a:p>
          <a:p>
            <a:pPr lvl="1"/>
            <a:r>
              <a:rPr lang="sv-SE" dirty="0"/>
              <a:t>strategisk förnyelseförmåga på alla nivåer (kollegialitet, ledarskap, medarbetarskap, studentinflytande)</a:t>
            </a:r>
          </a:p>
        </p:txBody>
      </p:sp>
      <p:pic>
        <p:nvPicPr>
          <p:cNvPr id="6" name="Bildobjekt 5" descr="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481587"/>
            <a:ext cx="9144000" cy="1547813"/>
          </a:xfrm>
          <a:prstGeom prst="rect">
            <a:avLst/>
          </a:prstGeom>
        </p:spPr>
      </p:pic>
    </p:spTree>
    <p:extLst>
      <p:ext uri="{BB962C8B-B14F-4D97-AF65-F5344CB8AC3E}">
        <p14:creationId xmlns:p14="http://schemas.microsoft.com/office/powerpoint/2010/main" val="201101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Nya anslag och priser till forskare</a:t>
            </a:r>
          </a:p>
        </p:txBody>
      </p:sp>
      <p:sp>
        <p:nvSpPr>
          <p:cNvPr id="3" name="Platshållare för innehåll 2"/>
          <p:cNvSpPr>
            <a:spLocks noGrp="1"/>
          </p:cNvSpPr>
          <p:nvPr>
            <p:ph idx="1"/>
          </p:nvPr>
        </p:nvSpPr>
        <p:spPr/>
        <p:txBody>
          <a:bodyPr/>
          <a:lstStyle/>
          <a:p>
            <a:endParaRPr lang="sv-SE" dirty="0"/>
          </a:p>
          <a:p>
            <a:r>
              <a:rPr lang="sv-SE" b="1" dirty="0"/>
              <a:t>ERC </a:t>
            </a:r>
            <a:r>
              <a:rPr lang="sv-SE" b="1" dirty="0" err="1"/>
              <a:t>Advanced</a:t>
            </a:r>
            <a:r>
              <a:rPr lang="sv-SE" b="1" dirty="0"/>
              <a:t> Grants</a:t>
            </a:r>
            <a:r>
              <a:rPr lang="sv-SE" dirty="0"/>
              <a:t>: Yi Wang, informationsteknologi; </a:t>
            </a:r>
            <a:r>
              <a:rPr lang="sv-SE" dirty="0" err="1"/>
              <a:t>Customizable</a:t>
            </a:r>
            <a:r>
              <a:rPr lang="sv-SE" dirty="0"/>
              <a:t> </a:t>
            </a:r>
            <a:r>
              <a:rPr lang="sv-SE" dirty="0" err="1"/>
              <a:t>Embedded</a:t>
            </a:r>
            <a:r>
              <a:rPr lang="sv-SE" dirty="0"/>
              <a:t> Real-</a:t>
            </a:r>
            <a:r>
              <a:rPr lang="sv-SE" dirty="0" err="1"/>
              <a:t>Time</a:t>
            </a:r>
            <a:r>
              <a:rPr lang="sv-SE" dirty="0"/>
              <a:t> Systems</a:t>
            </a:r>
          </a:p>
          <a:p>
            <a:endParaRPr lang="sv-SE" dirty="0"/>
          </a:p>
          <a:p>
            <a:r>
              <a:rPr lang="sv-SE" dirty="0"/>
              <a:t>Stiftelsen för strategisk forskning, Årets nyttighetsgörare Maria Strömme, Håkan Engqvist</a:t>
            </a:r>
          </a:p>
          <a:p>
            <a:endParaRPr lang="sv-SE" dirty="0"/>
          </a:p>
          <a:p>
            <a:r>
              <a:rPr lang="sv-SE" dirty="0"/>
              <a:t>Vasa Museets vänners pris: Karin Hassan Jansson och Jonas Lindström (historiska institutionen)</a:t>
            </a:r>
          </a:p>
          <a:p>
            <a:pPr marL="0" indent="0">
              <a:buNone/>
            </a:pPr>
            <a:r>
              <a:rPr lang="sv-SE" dirty="0"/>
              <a:t> </a:t>
            </a:r>
          </a:p>
        </p:txBody>
      </p:sp>
      <p:pic>
        <p:nvPicPr>
          <p:cNvPr id="4" name="Bildobjekt 3">
            <a:extLst>
              <a:ext uri="{FF2B5EF4-FFF2-40B4-BE49-F238E27FC236}">
                <a16:creationId xmlns:a16="http://schemas.microsoft.com/office/drawing/2014/main" id="{A806D068-0E2E-884D-918B-2D06CDF0B254}"/>
              </a:ext>
            </a:extLst>
          </p:cNvPr>
          <p:cNvPicPr>
            <a:picLocks noChangeAspect="1"/>
          </p:cNvPicPr>
          <p:nvPr/>
        </p:nvPicPr>
        <p:blipFill>
          <a:blip r:embed="rId2"/>
          <a:stretch>
            <a:fillRect/>
          </a:stretch>
        </p:blipFill>
        <p:spPr>
          <a:xfrm>
            <a:off x="0" y="5454690"/>
            <a:ext cx="9144000" cy="1430694"/>
          </a:xfrm>
          <a:prstGeom prst="rect">
            <a:avLst/>
          </a:prstGeom>
        </p:spPr>
      </p:pic>
    </p:spTree>
    <p:extLst>
      <p:ext uri="{BB962C8B-B14F-4D97-AF65-F5344CB8AC3E}">
        <p14:creationId xmlns:p14="http://schemas.microsoft.com/office/powerpoint/2010/main" val="1146282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E6480-0804-8E42-A982-8D0E74C7CBAB}"/>
              </a:ext>
            </a:extLst>
          </p:cNvPr>
          <p:cNvSpPr>
            <a:spLocks noGrp="1"/>
          </p:cNvSpPr>
          <p:nvPr>
            <p:ph type="title"/>
          </p:nvPr>
        </p:nvSpPr>
        <p:spPr/>
        <p:txBody>
          <a:bodyPr>
            <a:normAutofit fontScale="90000"/>
          </a:bodyPr>
          <a:lstStyle/>
          <a:p>
            <a:r>
              <a:rPr lang="sv-SE" dirty="0"/>
              <a:t>Årets </a:t>
            </a:r>
            <a:r>
              <a:rPr lang="sv-SE" dirty="0" err="1"/>
              <a:t>Skytteanska</a:t>
            </a:r>
            <a:r>
              <a:rPr lang="sv-SE" dirty="0"/>
              <a:t> pris till</a:t>
            </a:r>
            <a:br>
              <a:rPr lang="sv-SE" dirty="0"/>
            </a:br>
            <a:r>
              <a:rPr lang="sv-SE" dirty="0"/>
              <a:t>Margaret Levi</a:t>
            </a:r>
          </a:p>
        </p:txBody>
      </p:sp>
      <p:pic>
        <p:nvPicPr>
          <p:cNvPr id="4" name="Bildobjekt 3">
            <a:extLst>
              <a:ext uri="{FF2B5EF4-FFF2-40B4-BE49-F238E27FC236}">
                <a16:creationId xmlns:a16="http://schemas.microsoft.com/office/drawing/2014/main" id="{AEA734EA-B598-7C48-843D-4A16742C5F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73824" y="2224360"/>
            <a:ext cx="2890664" cy="4445000"/>
          </a:xfrm>
          <a:prstGeom prst="rect">
            <a:avLst/>
          </a:prstGeom>
        </p:spPr>
      </p:pic>
      <p:sp>
        <p:nvSpPr>
          <p:cNvPr id="3" name="Platshållare för innehåll 2">
            <a:extLst>
              <a:ext uri="{FF2B5EF4-FFF2-40B4-BE49-F238E27FC236}">
                <a16:creationId xmlns:a16="http://schemas.microsoft.com/office/drawing/2014/main" id="{71D26EC4-75C5-7A43-83B3-CF0EC50FF270}"/>
              </a:ext>
            </a:extLst>
          </p:cNvPr>
          <p:cNvSpPr>
            <a:spLocks noGrp="1"/>
          </p:cNvSpPr>
          <p:nvPr>
            <p:ph idx="1"/>
          </p:nvPr>
        </p:nvSpPr>
        <p:spPr>
          <a:xfrm>
            <a:off x="415818" y="1999381"/>
            <a:ext cx="5308310" cy="4525963"/>
          </a:xfrm>
        </p:spPr>
        <p:txBody>
          <a:bodyPr>
            <a:noAutofit/>
          </a:bodyPr>
          <a:lstStyle/>
          <a:p>
            <a:r>
              <a:rPr lang="sv-SE" dirty="0"/>
              <a:t>Professor Margaret Levi, 25:e mottagaren av det </a:t>
            </a:r>
            <a:r>
              <a:rPr lang="sv-SE" dirty="0" err="1"/>
              <a:t>Skytteanska</a:t>
            </a:r>
            <a:r>
              <a:rPr lang="sv-SE" dirty="0"/>
              <a:t> priset i statskunskap. </a:t>
            </a:r>
          </a:p>
          <a:p>
            <a:r>
              <a:rPr lang="sv-SE" dirty="0"/>
              <a:t>Verksam vid Stanford universitetet och Washington universitetet.</a:t>
            </a:r>
          </a:p>
          <a:p>
            <a:r>
              <a:rPr lang="sv-SE" dirty="0"/>
              <a:t>Får priset för att med ”en förening av teoretiskt skarpsinne och historisk kunskap skapat förståelse för varför medborgarna accepterar statlig tvångsmakt.”</a:t>
            </a:r>
          </a:p>
        </p:txBody>
      </p:sp>
    </p:spTree>
    <p:extLst>
      <p:ext uri="{BB962C8B-B14F-4D97-AF65-F5344CB8AC3E}">
        <p14:creationId xmlns:p14="http://schemas.microsoft.com/office/powerpoint/2010/main" val="41324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Hänt sedan sist</a:t>
            </a:r>
          </a:p>
        </p:txBody>
      </p:sp>
      <p:sp>
        <p:nvSpPr>
          <p:cNvPr id="3" name="Platshållare för innehåll 2"/>
          <p:cNvSpPr>
            <a:spLocks noGrp="1"/>
          </p:cNvSpPr>
          <p:nvPr>
            <p:ph idx="1"/>
          </p:nvPr>
        </p:nvSpPr>
        <p:spPr>
          <a:xfrm>
            <a:off x="529208" y="2071389"/>
            <a:ext cx="3250704" cy="4525963"/>
          </a:xfrm>
        </p:spPr>
        <p:txBody>
          <a:bodyPr>
            <a:normAutofit/>
          </a:bodyPr>
          <a:lstStyle/>
          <a:p>
            <a:r>
              <a:rPr lang="sv-SE" dirty="0" err="1"/>
              <a:t>SciFest</a:t>
            </a:r>
            <a:r>
              <a:rPr lang="sv-SE" dirty="0"/>
              <a:t> 7-9 mars</a:t>
            </a:r>
          </a:p>
          <a:p>
            <a:r>
              <a:rPr lang="sv-SE" dirty="0" err="1"/>
              <a:t>Fulbrightföreläsning</a:t>
            </a:r>
            <a:r>
              <a:rPr lang="sv-SE" dirty="0"/>
              <a:t> Mark S </a:t>
            </a:r>
            <a:r>
              <a:rPr lang="sv-SE" dirty="0" err="1"/>
              <a:t>Weiner</a:t>
            </a:r>
            <a:r>
              <a:rPr lang="sv-SE" dirty="0"/>
              <a:t>: </a:t>
            </a:r>
            <a:r>
              <a:rPr lang="sv-SE" dirty="0" err="1"/>
              <a:t>Understanding</a:t>
            </a:r>
            <a:r>
              <a:rPr lang="sv-SE" dirty="0"/>
              <a:t> </a:t>
            </a:r>
            <a:r>
              <a:rPr lang="sv-SE" dirty="0" err="1"/>
              <a:t>Trumpism</a:t>
            </a:r>
            <a:r>
              <a:rPr lang="sv-SE" dirty="0"/>
              <a:t> </a:t>
            </a:r>
          </a:p>
          <a:p>
            <a:r>
              <a:rPr lang="sv-SE" dirty="0"/>
              <a:t>Märta </a:t>
            </a:r>
            <a:r>
              <a:rPr lang="sv-SE" dirty="0" err="1"/>
              <a:t>Nasvelldagen</a:t>
            </a:r>
            <a:r>
              <a:rPr lang="sv-SE" dirty="0"/>
              <a:t> om ångest och psykisk ohälsa</a:t>
            </a:r>
          </a:p>
          <a:p>
            <a:r>
              <a:rPr lang="sv-SE" dirty="0" err="1"/>
              <a:t>Bissen</a:t>
            </a:r>
            <a:r>
              <a:rPr lang="sv-SE" dirty="0"/>
              <a:t> </a:t>
            </a:r>
            <a:r>
              <a:rPr lang="sv-SE" dirty="0" err="1"/>
              <a:t>Brainwalk</a:t>
            </a:r>
            <a:endParaRPr lang="sv-SE" dirty="0"/>
          </a:p>
        </p:txBody>
      </p:sp>
      <p:pic>
        <p:nvPicPr>
          <p:cNvPr id="5" name="Bildobjekt 4">
            <a:extLst>
              <a:ext uri="{FF2B5EF4-FFF2-40B4-BE49-F238E27FC236}">
                <a16:creationId xmlns:a16="http://schemas.microsoft.com/office/drawing/2014/main" id="{8912E24E-915A-3F4D-BFCF-CE565838B14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08266" y="2059856"/>
            <a:ext cx="4756222" cy="4249464"/>
          </a:xfrm>
          <a:prstGeom prst="rect">
            <a:avLst/>
          </a:prstGeom>
        </p:spPr>
      </p:pic>
    </p:spTree>
    <p:extLst>
      <p:ext uri="{BB962C8B-B14F-4D97-AF65-F5344CB8AC3E}">
        <p14:creationId xmlns:p14="http://schemas.microsoft.com/office/powerpoint/2010/main" val="179488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Störst i media</a:t>
            </a:r>
          </a:p>
        </p:txBody>
      </p:sp>
      <p:pic>
        <p:nvPicPr>
          <p:cNvPr id="8" name="Bildobjekt 7">
            <a:extLst>
              <a:ext uri="{FF2B5EF4-FFF2-40B4-BE49-F238E27FC236}">
                <a16:creationId xmlns:a16="http://schemas.microsoft.com/office/drawing/2014/main" id="{7E892FEC-A381-4F47-816C-7E7881F481A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759624" y="4077072"/>
            <a:ext cx="3384376" cy="2756644"/>
          </a:xfrm>
          <a:prstGeom prst="rect">
            <a:avLst/>
          </a:prstGeom>
        </p:spPr>
      </p:pic>
      <p:sp>
        <p:nvSpPr>
          <p:cNvPr id="3" name="Platshållare för innehåll 2"/>
          <p:cNvSpPr>
            <a:spLocks noGrp="1"/>
          </p:cNvSpPr>
          <p:nvPr>
            <p:ph idx="1"/>
          </p:nvPr>
        </p:nvSpPr>
        <p:spPr>
          <a:xfrm>
            <a:off x="391762" y="2132856"/>
            <a:ext cx="5764413" cy="4525963"/>
          </a:xfrm>
        </p:spPr>
        <p:txBody>
          <a:bodyPr>
            <a:noAutofit/>
          </a:bodyPr>
          <a:lstStyle/>
          <a:p>
            <a:r>
              <a:rPr lang="sv-SE" dirty="0"/>
              <a:t>Uppsala universitet leder storskaligt forskningsinitiativ om framtidens batterier</a:t>
            </a:r>
          </a:p>
          <a:p>
            <a:r>
              <a:rPr lang="sv-SE" dirty="0"/>
              <a:t>Hjärnceller som styr rytmer i aptiten identifierade</a:t>
            </a:r>
          </a:p>
          <a:p>
            <a:r>
              <a:rPr lang="sv-SE" dirty="0"/>
              <a:t>Skandinaviska vargstammens ursprung kartlagt</a:t>
            </a:r>
          </a:p>
          <a:p>
            <a:r>
              <a:rPr lang="sv-SE" dirty="0"/>
              <a:t>Muslimer födda i väst stödjer oftare extremism</a:t>
            </a:r>
          </a:p>
          <a:p>
            <a:endParaRPr lang="sv-SE" dirty="0"/>
          </a:p>
          <a:p>
            <a:endParaRPr lang="sv-SE" dirty="0"/>
          </a:p>
        </p:txBody>
      </p:sp>
    </p:spTree>
    <p:extLst>
      <p:ext uri="{BB962C8B-B14F-4D97-AF65-F5344CB8AC3E}">
        <p14:creationId xmlns:p14="http://schemas.microsoft.com/office/powerpoint/2010/main" val="294331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8BB26F2-AF63-B443-9024-4622E3BE73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3728" y="1484784"/>
            <a:ext cx="4556257" cy="4331726"/>
          </a:xfrm>
          <a:prstGeom prst="rect">
            <a:avLst/>
          </a:prstGeom>
        </p:spPr>
      </p:pic>
    </p:spTree>
    <p:extLst>
      <p:ext uri="{BB962C8B-B14F-4D97-AF65-F5344CB8AC3E}">
        <p14:creationId xmlns:p14="http://schemas.microsoft.com/office/powerpoint/2010/main" val="325383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Strategiska prioriteringar </a:t>
            </a:r>
          </a:p>
        </p:txBody>
      </p:sp>
      <p:sp>
        <p:nvSpPr>
          <p:cNvPr id="3" name="Platshållare för innehåll 2"/>
          <p:cNvSpPr>
            <a:spLocks noGrp="1"/>
          </p:cNvSpPr>
          <p:nvPr>
            <p:ph idx="1"/>
          </p:nvPr>
        </p:nvSpPr>
        <p:spPr>
          <a:xfrm>
            <a:off x="837928" y="1626543"/>
            <a:ext cx="7848872" cy="4068811"/>
          </a:xfrm>
        </p:spPr>
        <p:txBody>
          <a:bodyPr>
            <a:normAutofit/>
          </a:bodyPr>
          <a:lstStyle/>
          <a:p>
            <a:r>
              <a:rPr lang="sv-SE" dirty="0"/>
              <a:t>Kvalitetskultur och kvalitetssystem</a:t>
            </a:r>
          </a:p>
          <a:p>
            <a:r>
              <a:rPr lang="sv-SE" dirty="0"/>
              <a:t>Kompetens, karriär, medarbetarskap</a:t>
            </a:r>
          </a:p>
          <a:p>
            <a:r>
              <a:rPr lang="sv-SE" dirty="0"/>
              <a:t>Internationalisering</a:t>
            </a:r>
          </a:p>
          <a:p>
            <a:r>
              <a:rPr lang="sv-SE" dirty="0"/>
              <a:t>Infrastruktur</a:t>
            </a:r>
          </a:p>
          <a:p>
            <a:endParaRPr lang="sv-SE" dirty="0"/>
          </a:p>
          <a:p>
            <a:r>
              <a:rPr lang="sv-SE" dirty="0"/>
              <a:t>Tvärgående och dynamiska akademiska miljöer</a:t>
            </a:r>
          </a:p>
          <a:p>
            <a:r>
              <a:rPr lang="sv-SE" i="1" dirty="0" err="1"/>
              <a:t>Metafrågor</a:t>
            </a:r>
            <a:r>
              <a:rPr lang="sv-SE" i="1" dirty="0"/>
              <a:t> –</a:t>
            </a:r>
            <a:r>
              <a:rPr lang="sv-SE" dirty="0"/>
              <a:t> handlingsfrihet, rådighet, kollegialitet, synlighet </a:t>
            </a:r>
          </a:p>
          <a:p>
            <a:r>
              <a:rPr lang="sv-SE" b="1" dirty="0"/>
              <a:t>Hållbarhet</a:t>
            </a:r>
          </a:p>
        </p:txBody>
      </p:sp>
      <p:pic>
        <p:nvPicPr>
          <p:cNvPr id="4" name="Bildobjekt 3" descr="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72812"/>
            <a:ext cx="9144000" cy="1547813"/>
          </a:xfrm>
          <a:prstGeom prst="rect">
            <a:avLst/>
          </a:prstGeom>
        </p:spPr>
      </p:pic>
    </p:spTree>
    <p:extLst>
      <p:ext uri="{BB962C8B-B14F-4D97-AF65-F5344CB8AC3E}">
        <p14:creationId xmlns:p14="http://schemas.microsoft.com/office/powerpoint/2010/main" val="230380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Hållbarhet - </a:t>
            </a:r>
            <a:r>
              <a:rPr lang="sv-SE" i="1" dirty="0"/>
              <a:t>”Lätt att göra rätt”</a:t>
            </a:r>
          </a:p>
        </p:txBody>
      </p:sp>
      <p:sp>
        <p:nvSpPr>
          <p:cNvPr id="3" name="Platshållare för innehåll 2"/>
          <p:cNvSpPr>
            <a:spLocks noGrp="1"/>
          </p:cNvSpPr>
          <p:nvPr>
            <p:ph idx="1"/>
          </p:nvPr>
        </p:nvSpPr>
        <p:spPr/>
        <p:txBody>
          <a:bodyPr>
            <a:normAutofit fontScale="85000" lnSpcReduction="20000"/>
          </a:bodyPr>
          <a:lstStyle/>
          <a:p>
            <a:r>
              <a:rPr lang="sv-SE" b="1" dirty="0"/>
              <a:t>Utbildning och forskning!</a:t>
            </a:r>
          </a:p>
          <a:p>
            <a:r>
              <a:rPr lang="sv-SE" dirty="0"/>
              <a:t>Rektorsråd Anna Rutgersson</a:t>
            </a:r>
          </a:p>
          <a:p>
            <a:r>
              <a:rPr lang="sv-SE" dirty="0"/>
              <a:t>Program och handlingsplan, Nya Mål och Strategier</a:t>
            </a:r>
          </a:p>
          <a:p>
            <a:r>
              <a:rPr lang="sv-SE" dirty="0"/>
              <a:t>Mål och handlingsplan för miljöarbetet</a:t>
            </a:r>
          </a:p>
          <a:p>
            <a:r>
              <a:rPr lang="sv-SE" dirty="0"/>
              <a:t>UUSI; CEMUS, </a:t>
            </a:r>
            <a:r>
              <a:rPr lang="sv-SE" dirty="0" err="1"/>
              <a:t>klimatprof</a:t>
            </a:r>
            <a:r>
              <a:rPr lang="sv-SE" dirty="0"/>
              <a:t>, SWEDESD</a:t>
            </a:r>
          </a:p>
          <a:p>
            <a:r>
              <a:rPr lang="sv-SE" dirty="0"/>
              <a:t>Lyfta fram det som görs tydligare </a:t>
            </a:r>
          </a:p>
          <a:p>
            <a:r>
              <a:rPr lang="sv-SE" dirty="0"/>
              <a:t>Resa : Varför, vem och hur? </a:t>
            </a:r>
          </a:p>
          <a:p>
            <a:r>
              <a:rPr lang="sv-SE" dirty="0" err="1"/>
              <a:t>Resfria</a:t>
            </a:r>
            <a:r>
              <a:rPr lang="sv-SE" dirty="0"/>
              <a:t> möten – bättre infrastruktur, kompetens</a:t>
            </a:r>
          </a:p>
          <a:p>
            <a:r>
              <a:rPr lang="sv-SE" dirty="0"/>
              <a:t>Mat - Fler alternativ</a:t>
            </a:r>
          </a:p>
          <a:p>
            <a:r>
              <a:rPr lang="sv-SE" dirty="0"/>
              <a:t>Kommunen – hållbar samhällsbyggnad</a:t>
            </a:r>
          </a:p>
          <a:p>
            <a:r>
              <a:rPr lang="sv-SE" dirty="0"/>
              <a:t>Akademiska hus – överenskommelse, hållbarhet i fokus : 12 april</a:t>
            </a:r>
          </a:p>
          <a:p>
            <a:r>
              <a:rPr lang="sv-SE" dirty="0"/>
              <a:t>Stiftelsers investeringar –  ansvarsfull förvaltning : etisk och hållbarhetsperspektiv</a:t>
            </a:r>
          </a:p>
          <a:p>
            <a:pPr marL="0" indent="0" algn="ctr">
              <a:buNone/>
            </a:pPr>
            <a:r>
              <a:rPr lang="sv-SE" i="1" dirty="0"/>
              <a:t>Allt på vetenskaplig grund!</a:t>
            </a:r>
          </a:p>
          <a:p>
            <a:endParaRPr lang="sv-SE" dirty="0"/>
          </a:p>
          <a:p>
            <a:endParaRPr lang="sv-SE" dirty="0"/>
          </a:p>
          <a:p>
            <a:endParaRPr lang="sv-SE" dirty="0"/>
          </a:p>
        </p:txBody>
      </p:sp>
      <p:pic>
        <p:nvPicPr>
          <p:cNvPr id="4" name="Bildobjekt 3" descr="4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949280"/>
            <a:ext cx="9144000" cy="1547813"/>
          </a:xfrm>
          <a:prstGeom prst="rect">
            <a:avLst/>
          </a:prstGeom>
        </p:spPr>
      </p:pic>
    </p:spTree>
    <p:extLst>
      <p:ext uri="{BB962C8B-B14F-4D97-AF65-F5344CB8AC3E}">
        <p14:creationId xmlns:p14="http://schemas.microsoft.com/office/powerpoint/2010/main" val="280147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Avtal med Akademiska hus</a:t>
            </a:r>
          </a:p>
        </p:txBody>
      </p:sp>
      <p:sp>
        <p:nvSpPr>
          <p:cNvPr id="4" name="Platshållare för innehåll 3">
            <a:extLst>
              <a:ext uri="{FF2B5EF4-FFF2-40B4-BE49-F238E27FC236}">
                <a16:creationId xmlns:a16="http://schemas.microsoft.com/office/drawing/2014/main" id="{061ECF4B-A791-004F-9586-488838DC1915}"/>
              </a:ext>
            </a:extLst>
          </p:cNvPr>
          <p:cNvSpPr>
            <a:spLocks noGrp="1"/>
          </p:cNvSpPr>
          <p:nvPr>
            <p:ph idx="1"/>
          </p:nvPr>
        </p:nvSpPr>
        <p:spPr>
          <a:xfrm>
            <a:off x="251520" y="1672208"/>
            <a:ext cx="4166120" cy="4925144"/>
          </a:xfrm>
        </p:spPr>
        <p:txBody>
          <a:bodyPr/>
          <a:lstStyle/>
          <a:p>
            <a:r>
              <a:rPr lang="sv-SE" dirty="0"/>
              <a:t>Treårigt avtal </a:t>
            </a:r>
          </a:p>
          <a:p>
            <a:r>
              <a:rPr lang="sv-SE" dirty="0"/>
              <a:t>Berör fem områden:</a:t>
            </a:r>
          </a:p>
          <a:p>
            <a:pPr>
              <a:buFontTx/>
              <a:buChar char="-"/>
            </a:pPr>
            <a:r>
              <a:rPr lang="sv-SE" sz="2000" dirty="0"/>
              <a:t>hållbara campus</a:t>
            </a:r>
          </a:p>
          <a:p>
            <a:pPr>
              <a:buFontTx/>
              <a:buChar char="-"/>
            </a:pPr>
            <a:r>
              <a:rPr lang="sv-SE" sz="2000" dirty="0"/>
              <a:t>lärandemiljöer som stärker Uppsala universitets konkurrenskraft</a:t>
            </a:r>
          </a:p>
          <a:p>
            <a:pPr>
              <a:buFontTx/>
              <a:buChar char="-"/>
            </a:pPr>
            <a:r>
              <a:rPr lang="sv-SE" sz="2000" dirty="0"/>
              <a:t>förbättrade studentfaciliteter</a:t>
            </a:r>
          </a:p>
          <a:p>
            <a:pPr>
              <a:buFontTx/>
              <a:buChar char="-"/>
            </a:pPr>
            <a:r>
              <a:rPr lang="sv-SE" sz="2000" dirty="0"/>
              <a:t>samverkan i fastighetsförvaltning </a:t>
            </a:r>
          </a:p>
          <a:p>
            <a:pPr>
              <a:buFontTx/>
              <a:buChar char="-"/>
            </a:pPr>
            <a:r>
              <a:rPr lang="sv-SE" sz="2000" dirty="0"/>
              <a:t>gemensam ekonomisk hushållning </a:t>
            </a:r>
          </a:p>
        </p:txBody>
      </p:sp>
      <p:pic>
        <p:nvPicPr>
          <p:cNvPr id="8" name="Platshållare för innehåll 4">
            <a:extLst>
              <a:ext uri="{FF2B5EF4-FFF2-40B4-BE49-F238E27FC236}">
                <a16:creationId xmlns:a16="http://schemas.microsoft.com/office/drawing/2014/main" id="{EEFD0B33-4117-304B-9E1E-C7E052BC94F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417640" y="1844824"/>
            <a:ext cx="4474840" cy="4525963"/>
          </a:xfrm>
          <a:prstGeom prst="rect">
            <a:avLst/>
          </a:prstGeom>
        </p:spPr>
      </p:pic>
    </p:spTree>
    <p:extLst>
      <p:ext uri="{BB962C8B-B14F-4D97-AF65-F5344CB8AC3E}">
        <p14:creationId xmlns:p14="http://schemas.microsoft.com/office/powerpoint/2010/main" val="27255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206080" y="535278"/>
            <a:ext cx="6707088" cy="1143000"/>
          </a:xfrm>
        </p:spPr>
        <p:txBody>
          <a:bodyPr>
            <a:normAutofit fontScale="90000"/>
          </a:bodyPr>
          <a:lstStyle/>
          <a:p>
            <a:r>
              <a:rPr lang="sv-SE" dirty="0"/>
              <a:t>Charter and </a:t>
            </a:r>
            <a:r>
              <a:rPr lang="sv-SE" dirty="0" err="1"/>
              <a:t>Code</a:t>
            </a:r>
            <a:r>
              <a:rPr lang="sv-SE" dirty="0"/>
              <a:t> – Uppdatering</a:t>
            </a:r>
          </a:p>
        </p:txBody>
      </p:sp>
      <p:pic>
        <p:nvPicPr>
          <p:cNvPr id="7" name="Platshållare för innehåll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3336" y="4697223"/>
            <a:ext cx="2911152" cy="1972137"/>
          </a:xfrm>
          <a:prstGeom prst="rect">
            <a:avLst/>
          </a:prstGeom>
        </p:spPr>
      </p:pic>
      <p:sp>
        <p:nvSpPr>
          <p:cNvPr id="5" name="Platshållare för innehåll 4"/>
          <p:cNvSpPr>
            <a:spLocks noGrp="1"/>
          </p:cNvSpPr>
          <p:nvPr>
            <p:ph idx="1"/>
          </p:nvPr>
        </p:nvSpPr>
        <p:spPr>
          <a:xfrm>
            <a:off x="179512" y="1772816"/>
            <a:ext cx="8229600" cy="4525963"/>
          </a:xfrm>
        </p:spPr>
        <p:txBody>
          <a:bodyPr>
            <a:noAutofit/>
          </a:bodyPr>
          <a:lstStyle/>
          <a:p>
            <a:r>
              <a:rPr lang="sv-SE" dirty="0"/>
              <a:t>Totalt drygt europeiska 950 universitet/ högskolor är anslutna till C&amp;C</a:t>
            </a:r>
          </a:p>
          <a:p>
            <a:r>
              <a:rPr lang="sv-SE" dirty="0"/>
              <a:t>Svensk representation: Luleå tekniska universitet, Örebro universitet och Jönköping University</a:t>
            </a:r>
          </a:p>
          <a:p>
            <a:r>
              <a:rPr lang="sv-SE" dirty="0"/>
              <a:t>Kvalitetsstämpel ”HR </a:t>
            </a:r>
            <a:r>
              <a:rPr lang="sv-SE" dirty="0" err="1"/>
              <a:t>Excellence</a:t>
            </a:r>
            <a:r>
              <a:rPr lang="sv-SE" dirty="0"/>
              <a:t> in Research”</a:t>
            </a:r>
          </a:p>
          <a:p>
            <a:r>
              <a:rPr lang="sv-SE" dirty="0"/>
              <a:t>Uppsala universitet</a:t>
            </a:r>
          </a:p>
          <a:p>
            <a:pPr lvl="1"/>
            <a:r>
              <a:rPr lang="sv-SE" dirty="0"/>
              <a:t>Ansökan 2018</a:t>
            </a:r>
          </a:p>
          <a:p>
            <a:pPr lvl="1"/>
            <a:r>
              <a:rPr lang="sv-SE" b="1" dirty="0"/>
              <a:t>Komplettering och godkända!</a:t>
            </a:r>
          </a:p>
          <a:p>
            <a:pPr lvl="1"/>
            <a:r>
              <a:rPr lang="sv-SE" dirty="0"/>
              <a:t>Styrgrupp och projektgrupp på plats</a:t>
            </a:r>
          </a:p>
          <a:p>
            <a:pPr lvl="1"/>
            <a:r>
              <a:rPr lang="sv-SE" dirty="0"/>
              <a:t>Implementering har börjat</a:t>
            </a:r>
          </a:p>
        </p:txBody>
      </p:sp>
    </p:spTree>
    <p:extLst>
      <p:ext uri="{BB962C8B-B14F-4D97-AF65-F5344CB8AC3E}">
        <p14:creationId xmlns:p14="http://schemas.microsoft.com/office/powerpoint/2010/main" val="321254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F67F4F1-05D7-0F46-8C48-5DF9CDB22D58}"/>
              </a:ext>
            </a:extLst>
          </p:cNvPr>
          <p:cNvPicPr>
            <a:picLocks noChangeAspect="1"/>
          </p:cNvPicPr>
          <p:nvPr/>
        </p:nvPicPr>
        <p:blipFill rotWithShape="1">
          <a:blip r:embed="rId3">
            <a:extLst>
              <a:ext uri="{28A0092B-C50C-407E-A947-70E740481C1C}">
                <a14:useLocalDpi xmlns:a14="http://schemas.microsoft.com/office/drawing/2010/main"/>
              </a:ext>
            </a:extLst>
          </a:blip>
          <a:srcRect r="10855"/>
          <a:stretch/>
        </p:blipFill>
        <p:spPr>
          <a:xfrm>
            <a:off x="6490170" y="4005064"/>
            <a:ext cx="2653830" cy="2852936"/>
          </a:xfrm>
          <a:prstGeom prst="rect">
            <a:avLst/>
          </a:prstGeom>
        </p:spPr>
      </p:pic>
      <p:sp>
        <p:nvSpPr>
          <p:cNvPr id="2" name="Rubrik 1"/>
          <p:cNvSpPr>
            <a:spLocks noGrp="1"/>
          </p:cNvSpPr>
          <p:nvPr>
            <p:ph type="title"/>
          </p:nvPr>
        </p:nvSpPr>
        <p:spPr>
          <a:xfrm>
            <a:off x="1979712" y="548680"/>
            <a:ext cx="6707088" cy="1143000"/>
          </a:xfrm>
        </p:spPr>
        <p:txBody>
          <a:bodyPr>
            <a:normAutofit/>
          </a:bodyPr>
          <a:lstStyle/>
          <a:p>
            <a:r>
              <a:rPr lang="sv-SE" dirty="0" err="1"/>
              <a:t>Vårändringsbudgeten</a:t>
            </a:r>
            <a:r>
              <a:rPr lang="sv-SE" dirty="0"/>
              <a:t> 2019</a:t>
            </a:r>
          </a:p>
        </p:txBody>
      </p:sp>
      <p:sp>
        <p:nvSpPr>
          <p:cNvPr id="3" name="Platshållare för innehåll 2"/>
          <p:cNvSpPr>
            <a:spLocks noGrp="1"/>
          </p:cNvSpPr>
          <p:nvPr>
            <p:ph idx="1"/>
          </p:nvPr>
        </p:nvSpPr>
        <p:spPr>
          <a:xfrm>
            <a:off x="457200" y="1844825"/>
            <a:ext cx="8229600" cy="4680520"/>
          </a:xfrm>
        </p:spPr>
        <p:txBody>
          <a:bodyPr>
            <a:noAutofit/>
          </a:bodyPr>
          <a:lstStyle/>
          <a:p>
            <a:r>
              <a:rPr lang="sv-SE" sz="1800" dirty="0"/>
              <a:t>Ökade basanslag tilldelas lärosätena i enlighet med forskningspropositionen (UU +23 mnkr)</a:t>
            </a:r>
          </a:p>
          <a:p>
            <a:r>
              <a:rPr lang="sv-SE" sz="1800" dirty="0"/>
              <a:t>Utbyggnaden av vissa yrkesutbildningar görs i långsammare takt. UU tilldelades 11 mnkr för utbyggnader istället för planerade 19 mnkr.</a:t>
            </a:r>
          </a:p>
          <a:p>
            <a:r>
              <a:rPr lang="sv-SE" sz="1800" dirty="0"/>
              <a:t>PLO 2020: 1,91 procent</a:t>
            </a:r>
          </a:p>
          <a:p>
            <a:r>
              <a:rPr lang="sv-SE" sz="1800" dirty="0"/>
              <a:t>Förändringarna föranleder ingen justering av VP 2019. Justering görs i VP 2020. </a:t>
            </a:r>
          </a:p>
          <a:p>
            <a:r>
              <a:rPr lang="sv-SE" sz="1800" dirty="0"/>
              <a:t>Andra neddragningar i sektorn</a:t>
            </a:r>
          </a:p>
          <a:p>
            <a:pPr lvl="1"/>
            <a:r>
              <a:rPr lang="sv-SE" sz="1800" dirty="0"/>
              <a:t>Vetenskapsrådet - 84 mnkr (11 mnkr omfördelas till annan forskningsfinansiär)</a:t>
            </a:r>
          </a:p>
          <a:p>
            <a:pPr lvl="1"/>
            <a:r>
              <a:rPr lang="sv-SE" sz="1800" dirty="0"/>
              <a:t>Formas  -100 mnkr</a:t>
            </a:r>
          </a:p>
          <a:p>
            <a:endParaRPr lang="sv-SE" dirty="0"/>
          </a:p>
          <a:p>
            <a:endParaRPr lang="sv-SE" dirty="0"/>
          </a:p>
          <a:p>
            <a:endParaRPr lang="sv-SE" dirty="0"/>
          </a:p>
        </p:txBody>
      </p:sp>
    </p:spTree>
    <p:extLst>
      <p:ext uri="{BB962C8B-B14F-4D97-AF65-F5344CB8AC3E}">
        <p14:creationId xmlns:p14="http://schemas.microsoft.com/office/powerpoint/2010/main" val="14777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78D5AEA-82B8-EE44-83A1-8282E0AD3694}"/>
              </a:ext>
            </a:extLst>
          </p:cNvPr>
          <p:cNvPicPr>
            <a:picLocks noChangeAspect="1"/>
          </p:cNvPicPr>
          <p:nvPr/>
        </p:nvPicPr>
        <p:blipFill rotWithShape="1">
          <a:blip r:embed="rId3">
            <a:extLst>
              <a:ext uri="{28A0092B-C50C-407E-A947-70E740481C1C}">
                <a14:useLocalDpi xmlns:a14="http://schemas.microsoft.com/office/drawing/2010/main"/>
              </a:ext>
            </a:extLst>
          </a:blip>
          <a:srcRect r="4999" b="8245"/>
          <a:stretch/>
        </p:blipFill>
        <p:spPr>
          <a:xfrm>
            <a:off x="6804248" y="5010244"/>
            <a:ext cx="2339751" cy="1847755"/>
          </a:xfrm>
          <a:prstGeom prst="rect">
            <a:avLst/>
          </a:prstGeom>
        </p:spPr>
      </p:pic>
      <p:sp>
        <p:nvSpPr>
          <p:cNvPr id="2" name="Rubrik 1"/>
          <p:cNvSpPr>
            <a:spLocks noGrp="1"/>
          </p:cNvSpPr>
          <p:nvPr>
            <p:ph type="title"/>
          </p:nvPr>
        </p:nvSpPr>
        <p:spPr/>
        <p:txBody>
          <a:bodyPr/>
          <a:lstStyle/>
          <a:p>
            <a:r>
              <a:rPr lang="sv-SE" dirty="0"/>
              <a:t>Myndighetsdialog</a:t>
            </a:r>
          </a:p>
        </p:txBody>
      </p:sp>
      <p:sp>
        <p:nvSpPr>
          <p:cNvPr id="3" name="Platshållare för innehåll 2"/>
          <p:cNvSpPr>
            <a:spLocks noGrp="1"/>
          </p:cNvSpPr>
          <p:nvPr>
            <p:ph idx="1"/>
          </p:nvPr>
        </p:nvSpPr>
        <p:spPr>
          <a:xfrm>
            <a:off x="457200" y="1686252"/>
            <a:ext cx="8229600" cy="4525963"/>
          </a:xfrm>
        </p:spPr>
        <p:txBody>
          <a:bodyPr>
            <a:normAutofit/>
          </a:bodyPr>
          <a:lstStyle/>
          <a:p>
            <a:r>
              <a:rPr lang="sv-SE" dirty="0"/>
              <a:t>Dagordning</a:t>
            </a:r>
          </a:p>
          <a:p>
            <a:pPr lvl="1"/>
            <a:r>
              <a:rPr lang="sv-SE" dirty="0"/>
              <a:t>Kompetensförsörjning (UU inlämnade underlag inför dialogen)</a:t>
            </a:r>
          </a:p>
          <a:p>
            <a:pPr lvl="1"/>
            <a:r>
              <a:rPr lang="sv-SE" dirty="0"/>
              <a:t>Uppföljning vissa frågor (bedrägeri, korruption och oegentligheter; säkerhetsskyddsarbete; hot och sexuella trakasserier) </a:t>
            </a:r>
          </a:p>
          <a:p>
            <a:pPr lvl="1"/>
            <a:r>
              <a:rPr lang="sv-SE" dirty="0"/>
              <a:t>Ekonomisk utveckling och </a:t>
            </a:r>
            <a:br>
              <a:rPr lang="sv-SE" dirty="0"/>
            </a:br>
            <a:r>
              <a:rPr lang="sv-SE" dirty="0"/>
              <a:t>myndighetskapital</a:t>
            </a:r>
          </a:p>
          <a:p>
            <a:pPr lvl="1"/>
            <a:r>
              <a:rPr lang="sv-SE" dirty="0"/>
              <a:t>Lärosätens styrkor och utmaningar</a:t>
            </a:r>
          </a:p>
          <a:p>
            <a:pPr marL="0" indent="0">
              <a:buNone/>
            </a:pPr>
            <a:endParaRPr lang="sv-SE" dirty="0"/>
          </a:p>
        </p:txBody>
      </p:sp>
    </p:spTree>
    <p:extLst>
      <p:ext uri="{BB962C8B-B14F-4D97-AF65-F5344CB8AC3E}">
        <p14:creationId xmlns:p14="http://schemas.microsoft.com/office/powerpoint/2010/main" val="4569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Myndighetsdialog</a:t>
            </a:r>
          </a:p>
        </p:txBody>
      </p:sp>
      <p:sp>
        <p:nvSpPr>
          <p:cNvPr id="3" name="Platshållare för innehåll 2"/>
          <p:cNvSpPr>
            <a:spLocks noGrp="1"/>
          </p:cNvSpPr>
          <p:nvPr>
            <p:ph idx="1"/>
          </p:nvPr>
        </p:nvSpPr>
        <p:spPr>
          <a:xfrm>
            <a:off x="457200" y="1495325"/>
            <a:ext cx="8229600" cy="4525963"/>
          </a:xfrm>
        </p:spPr>
        <p:txBody>
          <a:bodyPr>
            <a:normAutofit lnSpcReduction="10000"/>
          </a:bodyPr>
          <a:lstStyle/>
          <a:p>
            <a:r>
              <a:rPr lang="sv-SE" dirty="0"/>
              <a:t>UU lyfte:</a:t>
            </a:r>
          </a:p>
          <a:p>
            <a:pPr marL="0" indent="0">
              <a:buNone/>
            </a:pPr>
            <a:r>
              <a:rPr lang="sv-SE" dirty="0"/>
              <a:t>	</a:t>
            </a:r>
            <a:r>
              <a:rPr lang="sv-SE" b="1" dirty="0"/>
              <a:t>Framgångsfaktorer</a:t>
            </a:r>
          </a:p>
          <a:p>
            <a:pPr lvl="2"/>
            <a:r>
              <a:rPr lang="sv-SE" dirty="0"/>
              <a:t>Hög kvalitet i utbildning och forskning</a:t>
            </a:r>
          </a:p>
          <a:p>
            <a:pPr lvl="2"/>
            <a:r>
              <a:rPr lang="sv-SE" dirty="0"/>
              <a:t>Karriär, ledarskap och kompetensförsörjning</a:t>
            </a:r>
          </a:p>
          <a:p>
            <a:pPr lvl="2"/>
            <a:r>
              <a:rPr lang="sv-SE" dirty="0"/>
              <a:t>Attraktivt lärosäte (hög konkurrens om tjänster, många attraktiva utbildningar m.m.)</a:t>
            </a:r>
          </a:p>
          <a:p>
            <a:pPr lvl="2"/>
            <a:r>
              <a:rPr lang="sv-SE" dirty="0"/>
              <a:t>Fysisk miljö (Utvecklingsplan 2050)</a:t>
            </a:r>
          </a:p>
          <a:p>
            <a:pPr marL="914400" lvl="2" indent="0">
              <a:buNone/>
            </a:pPr>
            <a:r>
              <a:rPr lang="sv-SE" b="1" dirty="0"/>
              <a:t>Utmaningar</a:t>
            </a:r>
          </a:p>
          <a:p>
            <a:pPr lvl="2"/>
            <a:r>
              <a:rPr lang="sv-SE" dirty="0"/>
              <a:t>Politiska hinder och för liten handlingsfrihet</a:t>
            </a:r>
          </a:p>
          <a:p>
            <a:pPr lvl="2"/>
            <a:r>
              <a:rPr lang="sv-SE" dirty="0"/>
              <a:t>Underfinansierad utbildning</a:t>
            </a:r>
          </a:p>
          <a:p>
            <a:pPr lvl="2"/>
            <a:r>
              <a:rPr lang="sv-SE" dirty="0"/>
              <a:t>Karriärvägar</a:t>
            </a:r>
          </a:p>
          <a:p>
            <a:pPr lvl="2"/>
            <a:endParaRPr lang="sv-SE" dirty="0"/>
          </a:p>
          <a:p>
            <a:pPr marL="0" indent="0">
              <a:buNone/>
            </a:pPr>
            <a:endParaRPr lang="sv-SE" dirty="0"/>
          </a:p>
        </p:txBody>
      </p:sp>
      <p:pic>
        <p:nvPicPr>
          <p:cNvPr id="5" name="Bildobjekt 4">
            <a:extLst>
              <a:ext uri="{FF2B5EF4-FFF2-40B4-BE49-F238E27FC236}">
                <a16:creationId xmlns:a16="http://schemas.microsoft.com/office/drawing/2014/main" id="{743C14F7-EC9A-A841-8392-E9CF0E5A0F65}"/>
              </a:ext>
            </a:extLst>
          </p:cNvPr>
          <p:cNvPicPr>
            <a:picLocks noChangeAspect="1"/>
          </p:cNvPicPr>
          <p:nvPr/>
        </p:nvPicPr>
        <p:blipFill rotWithShape="1">
          <a:blip r:embed="rId2">
            <a:extLst>
              <a:ext uri="{28A0092B-C50C-407E-A947-70E740481C1C}">
                <a14:useLocalDpi xmlns:a14="http://schemas.microsoft.com/office/drawing/2010/main"/>
              </a:ext>
            </a:extLst>
          </a:blip>
          <a:srcRect r="4999" b="8245"/>
          <a:stretch/>
        </p:blipFill>
        <p:spPr>
          <a:xfrm>
            <a:off x="6804248" y="5010244"/>
            <a:ext cx="2339751" cy="1847755"/>
          </a:xfrm>
          <a:prstGeom prst="rect">
            <a:avLst/>
          </a:prstGeom>
        </p:spPr>
      </p:pic>
    </p:spTree>
    <p:extLst>
      <p:ext uri="{BB962C8B-B14F-4D97-AF65-F5344CB8AC3E}">
        <p14:creationId xmlns:p14="http://schemas.microsoft.com/office/powerpoint/2010/main" val="97150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U Guldkant">
  <a:themeElements>
    <a:clrScheme name="Anpassad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0420Konsistoriet+PB" id="{79520115-BE2F-A841-9012-05DF57FF0E5C}" vid="{0D765810-5617-634B-85BD-4F16AFB338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160420Konsistoriet+PB</Template>
  <TotalTime>58586</TotalTime>
  <Words>1556</Words>
  <Application>Microsoft Macintosh PowerPoint</Application>
  <PresentationFormat>Bildspel på skärmen (4:3)</PresentationFormat>
  <Paragraphs>236</Paragraphs>
  <Slides>24</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Arial Regular</vt:lpstr>
      <vt:lpstr>Calibri</vt:lpstr>
      <vt:lpstr>UU Guldkant</vt:lpstr>
      <vt:lpstr>Rektors rapport</vt:lpstr>
      <vt:lpstr>”Uppsala universitet 2050”</vt:lpstr>
      <vt:lpstr>Strategiska prioriteringar </vt:lpstr>
      <vt:lpstr>Hållbarhet - ”Lätt att göra rätt”</vt:lpstr>
      <vt:lpstr>Avtal med Akademiska hus</vt:lpstr>
      <vt:lpstr>Charter and Code – Uppdatering</vt:lpstr>
      <vt:lpstr>Vårändringsbudgeten 2019</vt:lpstr>
      <vt:lpstr>Myndighetsdialog</vt:lpstr>
      <vt:lpstr>Myndighetsdialog</vt:lpstr>
      <vt:lpstr>Myndighetsdialog</vt:lpstr>
      <vt:lpstr>Plan S och UU  </vt:lpstr>
      <vt:lpstr>Plan S och UU  </vt:lpstr>
      <vt:lpstr>Sista ansökningsdag 15 april</vt:lpstr>
      <vt:lpstr>UKÄ:s kvalitetsutvärdering</vt:lpstr>
      <vt:lpstr>Hänt sedan sist</vt:lpstr>
      <vt:lpstr>På gång framåt</vt:lpstr>
      <vt:lpstr>Hänt sedan sist – UU Holding</vt:lpstr>
      <vt:lpstr>Hänt sedan sist – UU Innovation</vt:lpstr>
      <vt:lpstr>Nya bidrag till forskning</vt:lpstr>
      <vt:lpstr>Nya anslag och priser till forskare</vt:lpstr>
      <vt:lpstr>Årets Skytteanska pris till Margaret Levi</vt:lpstr>
      <vt:lpstr>Hänt sedan sist</vt:lpstr>
      <vt:lpstr>Störst i media</vt:lpstr>
      <vt:lpstr>PowerPoint-presentation</vt:lpstr>
    </vt:vector>
  </TitlesOfParts>
  <Company>Uppsala universitet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Åkesson</dc:creator>
  <cp:lastModifiedBy>Johannes Borgegård</cp:lastModifiedBy>
  <cp:revision>614</cp:revision>
  <cp:lastPrinted>2017-09-13T06:14:36Z</cp:lastPrinted>
  <dcterms:created xsi:type="dcterms:W3CDTF">2016-04-17T10:15:31Z</dcterms:created>
  <dcterms:modified xsi:type="dcterms:W3CDTF">2019-04-23T11:14:19Z</dcterms:modified>
</cp:coreProperties>
</file>