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handoutMasterIdLst>
    <p:handoutMasterId r:id="rId18"/>
  </p:handoutMasterIdLst>
  <p:sldIdLst>
    <p:sldId id="475" r:id="rId2"/>
    <p:sldId id="259" r:id="rId3"/>
    <p:sldId id="725" r:id="rId4"/>
    <p:sldId id="304" r:id="rId5"/>
    <p:sldId id="722" r:id="rId6"/>
    <p:sldId id="718" r:id="rId7"/>
    <p:sldId id="719" r:id="rId8"/>
    <p:sldId id="264" r:id="rId9"/>
    <p:sldId id="266" r:id="rId10"/>
    <p:sldId id="267" r:id="rId11"/>
    <p:sldId id="268" r:id="rId12"/>
    <p:sldId id="707" r:id="rId13"/>
    <p:sldId id="723" r:id="rId14"/>
    <p:sldId id="724" r:id="rId15"/>
    <p:sldId id="710" r:id="rId16"/>
  </p:sldIdLst>
  <p:sldSz cx="9144000" cy="6858000" type="screen4x3"/>
  <p:notesSz cx="7010400" cy="9296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8" autoAdjust="0"/>
    <p:restoredTop sz="84682" autoAdjust="0"/>
  </p:normalViewPr>
  <p:slideViewPr>
    <p:cSldViewPr>
      <p:cViewPr varScale="1">
        <p:scale>
          <a:sx n="83" d="100"/>
          <a:sy n="83" d="100"/>
        </p:scale>
        <p:origin x="1384" y="200"/>
      </p:cViewPr>
      <p:guideLst>
        <p:guide orient="horz" pos="2160"/>
        <p:guide pos="2880"/>
      </p:guideLst>
    </p:cSldViewPr>
  </p:slideViewPr>
  <p:notesTextViewPr>
    <p:cViewPr>
      <p:scale>
        <a:sx n="1" d="1"/>
        <a:sy n="1" d="1"/>
      </p:scale>
      <p:origin x="0" y="0"/>
    </p:cViewPr>
  </p:notesTextViewPr>
  <p:sorterViewPr>
    <p:cViewPr varScale="1">
      <p:scale>
        <a:sx n="1" d="1"/>
        <a:sy n="1" d="1"/>
      </p:scale>
      <p:origin x="0" y="-365"/>
    </p:cViewPr>
  </p:sorterViewPr>
  <p:notesViewPr>
    <p:cSldViewPr>
      <p:cViewPr varScale="1">
        <p:scale>
          <a:sx n="101" d="100"/>
          <a:sy n="101" d="100"/>
        </p:scale>
        <p:origin x="215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sv-SE" dirty="0">
              <a:latin typeface="Arial Regular"/>
            </a:endParaRPr>
          </a:p>
        </p:txBody>
      </p:sp>
      <p:sp>
        <p:nvSpPr>
          <p:cNvPr id="3" name="Platshållare för datum 2"/>
          <p:cNvSpPr>
            <a:spLocks noGrp="1"/>
          </p:cNvSpPr>
          <p:nvPr>
            <p:ph type="dt" sz="quarter" idx="1"/>
          </p:nvPr>
        </p:nvSpPr>
        <p:spPr>
          <a:xfrm>
            <a:off x="3970939" y="0"/>
            <a:ext cx="3037840" cy="466435"/>
          </a:xfrm>
          <a:prstGeom prst="rect">
            <a:avLst/>
          </a:prstGeom>
        </p:spPr>
        <p:txBody>
          <a:bodyPr vert="horz" lIns="91440" tIns="45720" rIns="91440" bIns="45720" rtlCol="0"/>
          <a:lstStyle>
            <a:lvl1pPr algn="r">
              <a:defRPr sz="1200"/>
            </a:lvl1pPr>
          </a:lstStyle>
          <a:p>
            <a:fld id="{6788A7FA-7344-48FF-B41F-2714B3CE1722}" type="datetimeFigureOut">
              <a:rPr lang="sv-SE" smtClean="0">
                <a:latin typeface="Arial Regular"/>
              </a:rPr>
              <a:t>2018-09-17</a:t>
            </a:fld>
            <a:endParaRPr lang="sv-SE" dirty="0">
              <a:latin typeface="Arial Regular"/>
            </a:endParaRPr>
          </a:p>
        </p:txBody>
      </p:sp>
      <p:sp>
        <p:nvSpPr>
          <p:cNvPr id="4" name="Platshållare för sidfot 3"/>
          <p:cNvSpPr>
            <a:spLocks noGrp="1"/>
          </p:cNvSpPr>
          <p:nvPr>
            <p:ph type="ftr" sz="quarter" idx="2"/>
          </p:nvPr>
        </p:nvSpPr>
        <p:spPr>
          <a:xfrm>
            <a:off x="0" y="8829967"/>
            <a:ext cx="3037840" cy="466434"/>
          </a:xfrm>
          <a:prstGeom prst="rect">
            <a:avLst/>
          </a:prstGeom>
        </p:spPr>
        <p:txBody>
          <a:bodyPr vert="horz" lIns="91440" tIns="45720" rIns="91440" bIns="45720" rtlCol="0" anchor="b"/>
          <a:lstStyle>
            <a:lvl1pPr algn="l">
              <a:defRPr sz="1200"/>
            </a:lvl1pPr>
          </a:lstStyle>
          <a:p>
            <a:endParaRPr lang="sv-SE" dirty="0">
              <a:latin typeface="Arial Regular"/>
            </a:endParaRPr>
          </a:p>
        </p:txBody>
      </p:sp>
      <p:sp>
        <p:nvSpPr>
          <p:cNvPr id="5" name="Platshållare för bildnummer 4"/>
          <p:cNvSpPr>
            <a:spLocks noGrp="1"/>
          </p:cNvSpPr>
          <p:nvPr>
            <p:ph type="sldNum" sz="quarter" idx="3"/>
          </p:nvPr>
        </p:nvSpPr>
        <p:spPr>
          <a:xfrm>
            <a:off x="3970939" y="8829967"/>
            <a:ext cx="3037840" cy="466434"/>
          </a:xfrm>
          <a:prstGeom prst="rect">
            <a:avLst/>
          </a:prstGeom>
        </p:spPr>
        <p:txBody>
          <a:bodyPr vert="horz" lIns="91440" tIns="45720" rIns="91440" bIns="45720" rtlCol="0" anchor="b"/>
          <a:lstStyle>
            <a:lvl1pPr algn="r">
              <a:defRPr sz="1200"/>
            </a:lvl1pPr>
          </a:lstStyle>
          <a:p>
            <a:fld id="{0FBAB3D1-1013-4E65-B4B3-81A76367F845}" type="slidenum">
              <a:rPr lang="sv-SE" smtClean="0">
                <a:latin typeface="Arial Regular"/>
              </a:rPr>
              <a:t>‹#›</a:t>
            </a:fld>
            <a:endParaRPr lang="sv-SE" dirty="0">
              <a:latin typeface="Arial Regular"/>
            </a:endParaRPr>
          </a:p>
        </p:txBody>
      </p:sp>
    </p:spTree>
    <p:extLst>
      <p:ext uri="{BB962C8B-B14F-4D97-AF65-F5344CB8AC3E}">
        <p14:creationId xmlns:p14="http://schemas.microsoft.com/office/powerpoint/2010/main" val="3420652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b="0" i="0">
                <a:latin typeface="Arial Regular"/>
              </a:defRPr>
            </a:lvl1pPr>
          </a:lstStyle>
          <a:p>
            <a:endParaRPr lang="sv-SE" dirty="0"/>
          </a:p>
        </p:txBody>
      </p:sp>
      <p:sp>
        <p:nvSpPr>
          <p:cNvPr id="3" name="Platshållare för datum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b="0" i="0">
                <a:latin typeface="Arial Regular"/>
              </a:defRPr>
            </a:lvl1pPr>
          </a:lstStyle>
          <a:p>
            <a:fld id="{14D8D056-B4DA-4BA5-9D15-F95C3E316A21}" type="datetimeFigureOut">
              <a:rPr lang="sv-SE" smtClean="0"/>
              <a:pPr/>
              <a:t>2018-09-17</a:t>
            </a:fld>
            <a:endParaRPr lang="sv-SE" dirty="0"/>
          </a:p>
        </p:txBody>
      </p:sp>
      <p:sp>
        <p:nvSpPr>
          <p:cNvPr id="4" name="Platshållare för bildobjekt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b="0" i="0">
                <a:latin typeface="Arial Regular"/>
              </a:defRPr>
            </a:lvl1pPr>
          </a:lstStyle>
          <a:p>
            <a:endParaRPr lang="sv-SE" dirty="0"/>
          </a:p>
        </p:txBody>
      </p:sp>
      <p:sp>
        <p:nvSpPr>
          <p:cNvPr id="7" name="Platshållare för bildnummer 6"/>
          <p:cNvSpPr>
            <a:spLocks noGrp="1"/>
          </p:cNvSpPr>
          <p:nvPr>
            <p:ph type="sldNum" sz="quarter" idx="5"/>
          </p:nvPr>
        </p:nvSpPr>
        <p:spPr>
          <a:xfrm>
            <a:off x="3970939" y="8829966"/>
            <a:ext cx="3037840" cy="464820"/>
          </a:xfrm>
          <a:prstGeom prst="rect">
            <a:avLst/>
          </a:prstGeom>
        </p:spPr>
        <p:txBody>
          <a:bodyPr vert="horz" lIns="91440" tIns="45720" rIns="91440" bIns="45720" rtlCol="0" anchor="b"/>
          <a:lstStyle>
            <a:lvl1pPr algn="r">
              <a:defRPr sz="1200" b="0" i="0">
                <a:latin typeface="Arial Regular"/>
              </a:defRPr>
            </a:lvl1pPr>
          </a:lstStyle>
          <a:p>
            <a:fld id="{C94C8617-CF94-469C-A282-38561B37E7CB}" type="slidenum">
              <a:rPr lang="sv-SE" smtClean="0"/>
              <a:pPr/>
              <a:t>‹#›</a:t>
            </a:fld>
            <a:endParaRPr lang="sv-SE" dirty="0"/>
          </a:p>
        </p:txBody>
      </p:sp>
    </p:spTree>
    <p:extLst>
      <p:ext uri="{BB962C8B-B14F-4D97-AF65-F5344CB8AC3E}">
        <p14:creationId xmlns:p14="http://schemas.microsoft.com/office/powerpoint/2010/main" val="30761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hanghairanking.com/ARWU2018.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uu.se/nyheter-press/pressmeddelanden/pressmeddelande-visning/?id=4400&amp;area=3&amp;typ=pm&amp;lang=sv" TargetMode="External"/><Relationship Id="rId3" Type="http://schemas.openxmlformats.org/officeDocument/2006/relationships/hyperlink" Target="http://www.uu.se/nyheter-press/pressmeddelanden/pressmeddelande-visning/?id=4376&amp;area=3,8&amp;typ=pm&amp;lang=sv" TargetMode="External"/><Relationship Id="rId7" Type="http://schemas.openxmlformats.org/officeDocument/2006/relationships/hyperlink" Target="http://www.uu.se/nyheter-press/pressmeddelanden/pressmeddelande-visning/?id=4398&amp;area=3&amp;typ=pm&amp;lang=sv"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uu.se/nyheter-press/pressmeddelanden/pressmeddelande-visning/?id=4434&amp;area=3,8&amp;typ=pm&amp;lang=sv" TargetMode="External"/><Relationship Id="rId5" Type="http://schemas.openxmlformats.org/officeDocument/2006/relationships/hyperlink" Target="http://www.uu.se/nyheter-press/pressmeddelanden/pressmeddelande-visning/?id=4394&amp;area=3&amp;typ=pm&amp;lang=sv" TargetMode="External"/><Relationship Id="rId10" Type="http://schemas.openxmlformats.org/officeDocument/2006/relationships/hyperlink" Target="http://www.uu.se/nyheter-press/pressmeddelanden/pressmeddelande-visning/?id=4416&amp;area=3,8&amp;typ=pm&amp;lang=sv" TargetMode="External"/><Relationship Id="rId4" Type="http://schemas.openxmlformats.org/officeDocument/2006/relationships/hyperlink" Target="http://www.uu.se/nyheter-press/pressmeddelanden/pressmeddelande-visning/?id=4380&amp;area=3,8&amp;typ=pm&amp;lang=sv" TargetMode="External"/><Relationship Id="rId9" Type="http://schemas.openxmlformats.org/officeDocument/2006/relationships/hyperlink" Target="http://www.uu.se/nyheter-press/pressmeddelanden/pressmeddelande-visning/?id=4422&amp;area=3,8&amp;typ=pm&amp;lang=s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a:solidFill>
                  <a:schemeClr val="tx1"/>
                </a:solidFill>
                <a:effectLst/>
                <a:latin typeface="Arial Regular"/>
                <a:ea typeface="+mn-ea"/>
                <a:cs typeface="+mn-cs"/>
              </a:rPr>
              <a:t>Ringningar: Förutom cirka 4 000 studenter i den nationella antagningen, ringdes också välkomstsamtal till omkring 1 000 studenter som antagits till internationella </a:t>
            </a:r>
            <a:r>
              <a:rPr lang="sv-SE" sz="1200" b="0" i="0" u="none" strike="noStrike" kern="1200" dirty="0" err="1">
                <a:solidFill>
                  <a:schemeClr val="tx1"/>
                </a:solidFill>
                <a:effectLst/>
                <a:latin typeface="Arial Regular"/>
                <a:ea typeface="+mn-ea"/>
                <a:cs typeface="+mn-cs"/>
              </a:rPr>
              <a:t>masterprogram</a:t>
            </a:r>
            <a:r>
              <a:rPr lang="sv-SE" sz="1200" b="0" i="0" u="none" strike="noStrike" kern="1200" dirty="0">
                <a:solidFill>
                  <a:schemeClr val="tx1"/>
                </a:solidFill>
                <a:effectLst/>
                <a:latin typeface="Arial Regular"/>
                <a:ea typeface="+mn-ea"/>
                <a:cs typeface="+mn-cs"/>
              </a:rPr>
              <a:t> och kandidatprogram.</a:t>
            </a:r>
            <a:endParaRPr lang="sv-SE" b="1" dirty="0"/>
          </a:p>
          <a:p>
            <a:endParaRPr lang="sv-SE" b="1" dirty="0"/>
          </a:p>
          <a:p>
            <a:r>
              <a:rPr lang="sv-SE" b="1" dirty="0"/>
              <a:t>Internationella</a:t>
            </a:r>
            <a:r>
              <a:rPr lang="sv-SE" dirty="0"/>
              <a:t> </a:t>
            </a:r>
            <a:r>
              <a:rPr lang="sv-SE" b="1" dirty="0"/>
              <a:t>studenter</a:t>
            </a:r>
            <a:r>
              <a:rPr lang="sv-SE" dirty="0"/>
              <a:t>:</a:t>
            </a:r>
            <a:r>
              <a:rPr lang="sv-SE" baseline="0" dirty="0"/>
              <a:t> välkomstringningar innan de kommer, ”</a:t>
            </a:r>
            <a:r>
              <a:rPr lang="sv-SE" baseline="0" dirty="0" err="1"/>
              <a:t>Arrival</a:t>
            </a:r>
            <a:r>
              <a:rPr lang="sv-SE" baseline="0" dirty="0"/>
              <a:t> Days” upphämtning Arlanda + </a:t>
            </a:r>
            <a:r>
              <a:rPr lang="sv-SE" baseline="0" dirty="0" err="1"/>
              <a:t>Welcome</a:t>
            </a:r>
            <a:r>
              <a:rPr lang="sv-SE" baseline="0" dirty="0"/>
              <a:t> center Segerstedt + skjuts till bostad. Även </a:t>
            </a:r>
            <a:r>
              <a:rPr lang="sv-SE" baseline="0" dirty="0" err="1"/>
              <a:t>Welcome</a:t>
            </a:r>
            <a:r>
              <a:rPr lang="sv-SE" baseline="0" dirty="0"/>
              <a:t> reception onsdag den 29 aug, ceremoni och information, 1000 deltagare i universitetshuset</a:t>
            </a:r>
          </a:p>
          <a:p>
            <a:r>
              <a:rPr lang="sv-SE" b="1" baseline="0" dirty="0"/>
              <a:t>Nationella studenter</a:t>
            </a:r>
            <a:r>
              <a:rPr lang="sv-SE" baseline="0" dirty="0"/>
              <a:t>: välkomstringningar till 4000 studenter av 70st ringare/studentmedarbetare, därefter reccemottagning med mässa och kringaktiviteter (ett nytt: bostadslounge och öppen fakultetsvåning) 2000 deltagare i universitetshuset, 70 utställare</a:t>
            </a:r>
          </a:p>
          <a:p>
            <a:r>
              <a:rPr lang="sv-SE" b="1" baseline="0" dirty="0"/>
              <a:t>Campus Gotland</a:t>
            </a:r>
            <a:r>
              <a:rPr lang="sv-SE" baseline="0" dirty="0"/>
              <a:t>: både nationella och internationella studenter, där de internationella hade program med visningar under helgen därefter gemensam mottagning av UU mån den 3 sept (alla medverkande får en ryggsäck) ca 500 deltagare </a:t>
            </a:r>
          </a:p>
          <a:p>
            <a:endParaRPr lang="sv-SE" b="1" baseline="0" dirty="0"/>
          </a:p>
          <a:p>
            <a:endParaRPr lang="sv-SE" b="1" baseline="0" dirty="0"/>
          </a:p>
          <a:p>
            <a:endParaRPr lang="sv-SE" b="1" baseline="0" dirty="0"/>
          </a:p>
          <a:p>
            <a:endParaRPr lang="sv-SE" b="1" dirty="0"/>
          </a:p>
        </p:txBody>
      </p:sp>
      <p:sp>
        <p:nvSpPr>
          <p:cNvPr id="4" name="Platshållare för bildnummer 3"/>
          <p:cNvSpPr>
            <a:spLocks noGrp="1"/>
          </p:cNvSpPr>
          <p:nvPr>
            <p:ph type="sldNum" sz="quarter" idx="10"/>
          </p:nvPr>
        </p:nvSpPr>
        <p:spPr/>
        <p:txBody>
          <a:bodyPr/>
          <a:lstStyle/>
          <a:p>
            <a:fld id="{B16F295B-7D97-44A6-B553-3ECB0CC5F56F}" type="slidenum">
              <a:rPr lang="sv-SE" smtClean="0"/>
              <a:t>2</a:t>
            </a:fld>
            <a:endParaRPr lang="sv-SE"/>
          </a:p>
        </p:txBody>
      </p:sp>
    </p:spTree>
    <p:extLst>
      <p:ext uri="{BB962C8B-B14F-4D97-AF65-F5344CB8AC3E}">
        <p14:creationId xmlns:p14="http://schemas.microsoft.com/office/powerpoint/2010/main" val="129038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94C8617-CF94-469C-A282-38561B37E7CB}" type="slidenum">
              <a:rPr lang="sv-SE" smtClean="0"/>
              <a:pPr/>
              <a:t>5</a:t>
            </a:fld>
            <a:endParaRPr lang="sv-SE" dirty="0"/>
          </a:p>
        </p:txBody>
      </p:sp>
    </p:spTree>
    <p:extLst>
      <p:ext uri="{BB962C8B-B14F-4D97-AF65-F5344CB8AC3E}">
        <p14:creationId xmlns:p14="http://schemas.microsoft.com/office/powerpoint/2010/main" val="3683662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altLang="sv-SE"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Indikatorer baserade på </a:t>
            </a:r>
            <a:r>
              <a:rPr kumimoji="0" lang="sv-SE" altLang="sv-SE"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bibliometri</a:t>
            </a:r>
            <a:r>
              <a:rPr kumimoji="0" lang="sv-SE" altLang="sv-SE"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sjunker UU något på indikatorerna högt citerade forskare (de 200 högst citerade forskarna i breda ämnesgrupper) och antalet artiklar i Nature och Science.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altLang="sv-SE"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Däremot ökar värdena något för antalet artiklar täckta av Web </a:t>
            </a:r>
            <a:r>
              <a:rPr kumimoji="0" lang="sv-SE" altLang="sv-SE"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of</a:t>
            </a:r>
            <a:r>
              <a:rPr kumimoji="0" lang="sv-SE" altLang="sv-SE"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Science samt den storleksberoende indikatorn </a:t>
            </a:r>
            <a:r>
              <a:rPr kumimoji="0" lang="sv-SE" altLang="sv-SE"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papers</a:t>
            </a:r>
            <a:r>
              <a:rPr kumimoji="0" lang="sv-SE" altLang="sv-SE"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per capita.</a:t>
            </a:r>
            <a:endParaRPr kumimoji="0" lang="sv-SE" altLang="sv-SE"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200" b="0" i="0" u="none" strike="noStrike" cap="none" normalizeH="0" baseline="0" dirty="0">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Listan domineras kraftigt av amerikanska universitet, av de 20 främsta kommer 16 härifrån med som vanligt Harvard som överlägsen etta. De övriga är brittiska utom ETH från Schweiz. Möjligen är det rankingens utformning vilken i större utsträckning än de andra belönar historiska bedrifter som gör att Nordamerika och Europa kraftigt dominerar listan, de asiatiska universiteten har inte fått samma genomslag här som i Times </a:t>
            </a:r>
            <a:r>
              <a:rPr kumimoji="0" lang="sv-SE" altLang="sv-SE" sz="1200" b="0" i="0" u="none" strike="noStrike" cap="none" normalizeH="0" baseline="0" dirty="0" err="1">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Higher</a:t>
            </a:r>
            <a:r>
              <a:rPr kumimoji="0" lang="sv-SE" altLang="sv-SE" sz="1200" b="0" i="0" u="none" strike="noStrike" cap="none" normalizeH="0" baseline="0" dirty="0">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 och QS vilka har med ryktesbaserade indikatorer som saknas i Shanghairankingen. </a:t>
            </a:r>
            <a:endParaRPr kumimoji="0" lang="sv-SE" altLang="sv-SE"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200" b="0" i="0" u="none" strike="noStrike" cap="none" normalizeH="0" baseline="0" dirty="0">
                <a:ln>
                  <a:noFill/>
                </a:ln>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För hela listan se </a:t>
            </a:r>
            <a:r>
              <a:rPr kumimoji="0" lang="sv-SE" altLang="sv-SE" sz="1200" b="0" i="0" u="sng" strike="noStrike" cap="none" normalizeH="0" baseline="0" dirty="0">
                <a:ln>
                  <a:noFill/>
                </a:ln>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http://www.shanghairanking.com/ARWU2018.html</a:t>
            </a:r>
            <a:endParaRPr kumimoji="0" lang="sv-SE" altLang="sv-SE" sz="1050" b="0" i="0" u="none" strike="noStrike" cap="none" normalizeH="0" baseline="0" dirty="0">
              <a:ln>
                <a:noFill/>
              </a:ln>
              <a:solidFill>
                <a:schemeClr val="tx1"/>
              </a:solidFill>
              <a:effectLst/>
            </a:endParaRPr>
          </a:p>
          <a:p>
            <a:endParaRPr lang="sv-SE" dirty="0"/>
          </a:p>
        </p:txBody>
      </p:sp>
      <p:sp>
        <p:nvSpPr>
          <p:cNvPr id="4" name="Platshållare för bildnummer 3"/>
          <p:cNvSpPr>
            <a:spLocks noGrp="1"/>
          </p:cNvSpPr>
          <p:nvPr>
            <p:ph type="sldNum" sz="quarter" idx="5"/>
          </p:nvPr>
        </p:nvSpPr>
        <p:spPr/>
        <p:txBody>
          <a:bodyPr/>
          <a:lstStyle/>
          <a:p>
            <a:fld id="{C94C8617-CF94-469C-A282-38561B37E7CB}" type="slidenum">
              <a:rPr lang="sv-SE" smtClean="0"/>
              <a:pPr/>
              <a:t>6</a:t>
            </a:fld>
            <a:endParaRPr lang="sv-SE" dirty="0"/>
          </a:p>
        </p:txBody>
      </p:sp>
    </p:spTree>
    <p:extLst>
      <p:ext uri="{BB962C8B-B14F-4D97-AF65-F5344CB8AC3E}">
        <p14:creationId xmlns:p14="http://schemas.microsoft.com/office/powerpoint/2010/main" val="137756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u="none" strike="noStrike" kern="1200" dirty="0">
                <a:solidFill>
                  <a:schemeClr val="tx1"/>
                </a:solidFill>
                <a:effectLst/>
                <a:latin typeface="Arial Regular"/>
                <a:ea typeface="+mn-ea"/>
                <a:cs typeface="+mn-cs"/>
              </a:rPr>
              <a:t>Antalet döda i organiserat våld fortsätter minska</a:t>
            </a:r>
            <a:endParaRPr lang="sv-SE" sz="1200" b="0" i="0" u="none" strike="noStrike" kern="1200" dirty="0">
              <a:solidFill>
                <a:schemeClr val="tx1"/>
              </a:solidFill>
              <a:effectLst/>
              <a:latin typeface="Arial Regular"/>
              <a:ea typeface="+mn-ea"/>
              <a:cs typeface="+mn-cs"/>
            </a:endParaRPr>
          </a:p>
          <a:p>
            <a:r>
              <a:rPr lang="sv-SE" sz="1200" b="0" i="0" u="sng" strike="noStrike" kern="1200" dirty="0">
                <a:solidFill>
                  <a:schemeClr val="tx1"/>
                </a:solidFill>
                <a:effectLst/>
                <a:latin typeface="Arial Regular"/>
                <a:ea typeface="+mn-ea"/>
                <a:cs typeface="+mn-cs"/>
                <a:hlinkClick r:id="rId3"/>
              </a:rPr>
              <a:t>http://www.uu.se/nyheter-press/pressmeddelanden/pressmeddelande-visning/?id=4376&amp;area=3,8&amp;typ=pm&amp;lang=sv</a:t>
            </a:r>
            <a:endParaRPr lang="sv-SE" sz="1200" b="0" i="0" u="none" strike="noStrike" kern="1200" dirty="0">
              <a:solidFill>
                <a:schemeClr val="tx1"/>
              </a:solidFill>
              <a:effectLst/>
              <a:latin typeface="Arial Regular"/>
              <a:ea typeface="+mn-ea"/>
              <a:cs typeface="+mn-cs"/>
            </a:endParaRPr>
          </a:p>
          <a:p>
            <a:r>
              <a:rPr lang="sv-SE" sz="1200" b="0" i="0" u="none" strike="noStrike" kern="1200" dirty="0">
                <a:solidFill>
                  <a:schemeClr val="tx1"/>
                </a:solidFill>
                <a:effectLst/>
                <a:latin typeface="Arial Regular"/>
                <a:ea typeface="+mn-ea"/>
                <a:cs typeface="+mn-cs"/>
              </a:rPr>
              <a:t> </a:t>
            </a:r>
          </a:p>
          <a:p>
            <a:r>
              <a:rPr lang="sv-SE" sz="1200" b="1" i="0" u="none" strike="noStrike" kern="1200" dirty="0">
                <a:solidFill>
                  <a:schemeClr val="tx1"/>
                </a:solidFill>
                <a:effectLst/>
                <a:latin typeface="Arial Regular"/>
                <a:ea typeface="+mn-ea"/>
                <a:cs typeface="+mn-cs"/>
              </a:rPr>
              <a:t>Kaninens tama beteende associerat med tydliga förändringar i hjärnans utveckling</a:t>
            </a:r>
          </a:p>
          <a:p>
            <a:r>
              <a:rPr lang="sv-SE" sz="1200" b="0" i="0" u="sng" strike="noStrike" kern="1200" dirty="0">
                <a:solidFill>
                  <a:schemeClr val="tx1"/>
                </a:solidFill>
                <a:effectLst/>
                <a:latin typeface="Arial Regular"/>
                <a:ea typeface="+mn-ea"/>
                <a:cs typeface="+mn-cs"/>
                <a:hlinkClick r:id="rId4"/>
              </a:rPr>
              <a:t>http://www.uu.se/nyheter-press/pressmeddelanden/pressmeddelande-visning/?id=4380&amp;area=3,8&amp;typ=pm&amp;lang=sv</a:t>
            </a:r>
            <a:endParaRPr lang="sv-SE" sz="1200" b="0" i="0" u="none" strike="noStrike" kern="1200" dirty="0">
              <a:solidFill>
                <a:schemeClr val="tx1"/>
              </a:solidFill>
              <a:effectLst/>
              <a:latin typeface="Arial Regular"/>
              <a:ea typeface="+mn-ea"/>
              <a:cs typeface="+mn-cs"/>
            </a:endParaRP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Flera nya studier om antibiotikaresistens:</a:t>
            </a:r>
          </a:p>
          <a:p>
            <a:r>
              <a:rPr lang="sv-SE" sz="1200" b="1" i="0" u="none" strike="noStrike" kern="1200" dirty="0">
                <a:solidFill>
                  <a:schemeClr val="tx1"/>
                </a:solidFill>
                <a:effectLst/>
                <a:latin typeface="Arial Regular"/>
                <a:ea typeface="+mn-ea"/>
                <a:cs typeface="+mn-cs"/>
              </a:rPr>
              <a:t>1.</a:t>
            </a:r>
            <a:r>
              <a:rPr lang="sv-SE" sz="1200" b="0" i="0" u="none" strike="noStrike" kern="1200" dirty="0">
                <a:solidFill>
                  <a:schemeClr val="tx1"/>
                </a:solidFill>
                <a:effectLst/>
                <a:latin typeface="Arial Regular"/>
                <a:ea typeface="+mn-ea"/>
                <a:cs typeface="+mn-cs"/>
              </a:rPr>
              <a:t>     </a:t>
            </a:r>
            <a:r>
              <a:rPr lang="sv-SE" sz="1200" b="1" i="0" u="none" strike="noStrike" kern="1200" dirty="0">
                <a:solidFill>
                  <a:schemeClr val="tx1"/>
                </a:solidFill>
                <a:effectLst/>
                <a:latin typeface="Arial Regular"/>
                <a:ea typeface="+mn-ea"/>
                <a:cs typeface="+mn-cs"/>
              </a:rPr>
              <a:t>Ny studie ger ökad förståelse om hur antibiotikaresistens uppstår</a:t>
            </a:r>
          </a:p>
          <a:p>
            <a:r>
              <a:rPr lang="sv-SE" sz="1200" b="0" i="0" u="none" strike="noStrike" kern="1200" dirty="0">
                <a:solidFill>
                  <a:schemeClr val="tx1"/>
                </a:solidFill>
                <a:effectLst/>
                <a:latin typeface="Arial Regular"/>
                <a:ea typeface="+mn-ea"/>
                <a:cs typeface="+mn-cs"/>
              </a:rPr>
              <a:t> </a:t>
            </a:r>
          </a:p>
          <a:p>
            <a:r>
              <a:rPr lang="sv-SE" sz="1200" b="0" i="0" u="sng" strike="noStrike" kern="1200" dirty="0">
                <a:solidFill>
                  <a:schemeClr val="tx1"/>
                </a:solidFill>
                <a:effectLst/>
                <a:latin typeface="Arial Regular"/>
                <a:ea typeface="+mn-ea"/>
                <a:cs typeface="+mn-cs"/>
                <a:hlinkClick r:id="rId5"/>
              </a:rPr>
              <a:t>http://www.uu.se/nyheter-press/pressmeddelanden/pressmeddelande-visning/?id=4394&amp;area=3&amp;typ=pm&amp;lang=sv</a:t>
            </a:r>
            <a:endParaRPr lang="sv-SE" sz="1200" b="0" i="0" u="none" strike="noStrike" kern="1200" dirty="0">
              <a:solidFill>
                <a:schemeClr val="tx1"/>
              </a:solidFill>
              <a:effectLst/>
              <a:latin typeface="Arial Regular"/>
              <a:ea typeface="+mn-ea"/>
              <a:cs typeface="+mn-cs"/>
            </a:endParaRPr>
          </a:p>
          <a:p>
            <a:r>
              <a:rPr lang="sv-SE" sz="1200" b="1" i="0" u="none" strike="noStrike" kern="1200" dirty="0">
                <a:solidFill>
                  <a:schemeClr val="tx1"/>
                </a:solidFill>
                <a:effectLst/>
                <a:latin typeface="Arial Regular"/>
                <a:ea typeface="+mn-ea"/>
                <a:cs typeface="+mn-cs"/>
              </a:rPr>
              <a:t>2.</a:t>
            </a:r>
            <a:r>
              <a:rPr lang="sv-SE" sz="1200" b="0" i="0" u="none" strike="noStrike" kern="1200" dirty="0">
                <a:solidFill>
                  <a:schemeClr val="tx1"/>
                </a:solidFill>
                <a:effectLst/>
                <a:latin typeface="Arial Regular"/>
                <a:ea typeface="+mn-ea"/>
                <a:cs typeface="+mn-cs"/>
              </a:rPr>
              <a:t>     </a:t>
            </a:r>
            <a:r>
              <a:rPr lang="sv-SE" sz="1200" b="1" i="0" u="none" strike="noStrike" kern="1200" dirty="0">
                <a:solidFill>
                  <a:schemeClr val="tx1"/>
                </a:solidFill>
                <a:effectLst/>
                <a:latin typeface="Arial Regular"/>
                <a:ea typeface="+mn-ea"/>
                <a:cs typeface="+mn-cs"/>
              </a:rPr>
              <a:t>Nytt sätt att behandla bakterieinfektioner kan öka effektiviteten av antibiotika</a:t>
            </a:r>
          </a:p>
          <a:p>
            <a:r>
              <a:rPr lang="sv-SE" sz="1200" b="0" i="0" u="none" strike="noStrike" kern="1200" dirty="0">
                <a:solidFill>
                  <a:schemeClr val="tx1"/>
                </a:solidFill>
                <a:effectLst/>
                <a:latin typeface="Arial Regular"/>
                <a:ea typeface="+mn-ea"/>
                <a:cs typeface="+mn-cs"/>
              </a:rPr>
              <a:t> </a:t>
            </a:r>
          </a:p>
          <a:p>
            <a:r>
              <a:rPr lang="sv-SE" sz="1200" b="0" i="0" u="sng" strike="noStrike" kern="1200" dirty="0">
                <a:solidFill>
                  <a:schemeClr val="tx1"/>
                </a:solidFill>
                <a:effectLst/>
                <a:latin typeface="Arial Regular"/>
                <a:ea typeface="+mn-ea"/>
                <a:cs typeface="+mn-cs"/>
                <a:hlinkClick r:id="rId6"/>
              </a:rPr>
              <a:t>http://www.uu.se/nyheter-press/pressmeddelanden/pressmeddelande-visning/?id=4434&amp;area=3,8&amp;typ=pm&amp;lang=sv</a:t>
            </a:r>
            <a:endParaRPr lang="sv-SE" sz="1200" b="0" i="0" u="none" strike="noStrike" kern="1200" dirty="0">
              <a:solidFill>
                <a:schemeClr val="tx1"/>
              </a:solidFill>
              <a:effectLst/>
              <a:latin typeface="Arial Regular"/>
              <a:ea typeface="+mn-ea"/>
              <a:cs typeface="+mn-cs"/>
            </a:endParaRPr>
          </a:p>
          <a:p>
            <a:r>
              <a:rPr lang="sv-SE" sz="1200" b="0" i="0" u="none" strike="noStrike" kern="1200" dirty="0">
                <a:solidFill>
                  <a:schemeClr val="tx1"/>
                </a:solidFill>
                <a:effectLst/>
                <a:latin typeface="Arial Regular"/>
                <a:ea typeface="+mn-ea"/>
                <a:cs typeface="+mn-cs"/>
              </a:rPr>
              <a:t> </a:t>
            </a:r>
          </a:p>
          <a:p>
            <a:r>
              <a:rPr lang="sv-SE" sz="1200" b="1" i="0" u="none" strike="noStrike" kern="1200" dirty="0">
                <a:solidFill>
                  <a:schemeClr val="tx1"/>
                </a:solidFill>
                <a:effectLst/>
                <a:latin typeface="Arial Regular"/>
                <a:ea typeface="+mn-ea"/>
                <a:cs typeface="+mn-cs"/>
              </a:rPr>
              <a:t>Kriget i jorden: Global studie visar hur mikroorganismer konkurrerar</a:t>
            </a:r>
          </a:p>
          <a:p>
            <a:r>
              <a:rPr lang="sv-SE" sz="1200" b="0" i="0" u="none" strike="noStrike" kern="1200" dirty="0">
                <a:solidFill>
                  <a:schemeClr val="tx1"/>
                </a:solidFill>
                <a:effectLst/>
                <a:latin typeface="Arial Regular"/>
                <a:ea typeface="+mn-ea"/>
                <a:cs typeface="+mn-cs"/>
              </a:rPr>
              <a:t> </a:t>
            </a:r>
          </a:p>
          <a:p>
            <a:r>
              <a:rPr lang="sv-SE" sz="1200" b="0" i="0" u="sng" strike="noStrike" kern="1200" dirty="0">
                <a:solidFill>
                  <a:schemeClr val="tx1"/>
                </a:solidFill>
                <a:effectLst/>
                <a:latin typeface="Arial Regular"/>
                <a:ea typeface="+mn-ea"/>
                <a:cs typeface="+mn-cs"/>
                <a:hlinkClick r:id="rId7"/>
              </a:rPr>
              <a:t>http://www.uu.se/nyheter-press/pressmeddelanden/pressmeddelande-visning/?id=4398&amp;area=3&amp;typ=pm&amp;lang=sv</a:t>
            </a:r>
            <a:endParaRPr lang="sv-SE" sz="1200" b="0" i="0" u="none" strike="noStrike" kern="1200" dirty="0">
              <a:solidFill>
                <a:schemeClr val="tx1"/>
              </a:solidFill>
              <a:effectLst/>
              <a:latin typeface="Arial Regular"/>
              <a:ea typeface="+mn-ea"/>
              <a:cs typeface="+mn-cs"/>
            </a:endParaRPr>
          </a:p>
          <a:p>
            <a:r>
              <a:rPr lang="sv-SE" sz="1200" b="1" i="0" u="none" strike="noStrike" kern="1200" dirty="0">
                <a:solidFill>
                  <a:schemeClr val="tx1"/>
                </a:solidFill>
                <a:effectLst/>
                <a:latin typeface="Arial Regular"/>
                <a:ea typeface="+mn-ea"/>
                <a:cs typeface="+mn-cs"/>
              </a:rPr>
              <a:t>66 miljoner år gammal katastrof påverkar fortfarande hajar</a:t>
            </a:r>
          </a:p>
          <a:p>
            <a:r>
              <a:rPr lang="sv-SE" sz="1200" b="0" i="0" u="sng" strike="noStrike" kern="1200" dirty="0">
                <a:solidFill>
                  <a:schemeClr val="tx1"/>
                </a:solidFill>
                <a:effectLst/>
                <a:latin typeface="Arial Regular"/>
                <a:ea typeface="+mn-ea"/>
                <a:cs typeface="+mn-cs"/>
                <a:hlinkClick r:id="rId8"/>
              </a:rPr>
              <a:t>http://www.uu.se/nyheter-press/pressmeddelanden/pressmeddelande-visning/?id=4400&amp;area=3&amp;typ=pm&amp;lang=sv</a:t>
            </a:r>
            <a:endParaRPr lang="sv-SE" sz="1200" b="0" i="0" u="none" strike="noStrike" kern="1200" dirty="0">
              <a:solidFill>
                <a:schemeClr val="tx1"/>
              </a:solidFill>
              <a:effectLst/>
              <a:latin typeface="Arial Regular"/>
              <a:ea typeface="+mn-ea"/>
              <a:cs typeface="+mn-cs"/>
            </a:endParaRPr>
          </a:p>
          <a:p>
            <a:r>
              <a:rPr lang="sv-SE" sz="1200" b="1" i="0" u="none" strike="noStrike" kern="1200" dirty="0">
                <a:solidFill>
                  <a:schemeClr val="tx1"/>
                </a:solidFill>
                <a:effectLst/>
                <a:latin typeface="Arial Regular"/>
                <a:ea typeface="+mn-ea"/>
                <a:cs typeface="+mn-cs"/>
              </a:rPr>
              <a:t>För mycket bak för lite mat</a:t>
            </a:r>
          </a:p>
          <a:p>
            <a:r>
              <a:rPr lang="sv-SE" sz="1200" b="0" i="0" u="sng" strike="noStrike" kern="1200" dirty="0">
                <a:solidFill>
                  <a:schemeClr val="tx1"/>
                </a:solidFill>
                <a:effectLst/>
                <a:latin typeface="Arial Regular"/>
                <a:ea typeface="+mn-ea"/>
                <a:cs typeface="+mn-cs"/>
                <a:hlinkClick r:id="rId9"/>
              </a:rPr>
              <a:t>http://www.uu.se/nyheter-press/pressmeddelanden/pressmeddelande-visning/?id=4422&amp;area=3,8&amp;typ=pm&amp;lang=sv</a:t>
            </a:r>
            <a:endParaRPr lang="sv-SE" sz="1200" b="0" i="0" u="none" strike="noStrike" kern="1200" dirty="0">
              <a:solidFill>
                <a:schemeClr val="tx1"/>
              </a:solidFill>
              <a:effectLst/>
              <a:latin typeface="Arial Regular"/>
              <a:ea typeface="+mn-ea"/>
              <a:cs typeface="+mn-cs"/>
            </a:endParaRPr>
          </a:p>
          <a:p>
            <a:r>
              <a:rPr lang="sv-SE" sz="1200" b="0" i="0" u="none" strike="noStrike" kern="1200" dirty="0">
                <a:solidFill>
                  <a:schemeClr val="tx1"/>
                </a:solidFill>
                <a:effectLst/>
                <a:latin typeface="Arial Regular"/>
                <a:ea typeface="+mn-ea"/>
                <a:cs typeface="+mn-cs"/>
              </a:rPr>
              <a:t> </a:t>
            </a:r>
          </a:p>
          <a:p>
            <a:r>
              <a:rPr lang="sv-SE" sz="1200" b="1" i="0" u="none" strike="noStrike" kern="1200" dirty="0">
                <a:solidFill>
                  <a:schemeClr val="tx1"/>
                </a:solidFill>
                <a:effectLst/>
                <a:latin typeface="Arial Regular"/>
                <a:ea typeface="+mn-ea"/>
                <a:cs typeface="+mn-cs"/>
              </a:rPr>
              <a:t>Så bidrar störd sömn till ofördelaktig viktuppgång</a:t>
            </a:r>
          </a:p>
          <a:p>
            <a:r>
              <a:rPr lang="sv-SE" sz="1200" b="0" i="0" u="sng" strike="noStrike" kern="1200" dirty="0">
                <a:solidFill>
                  <a:schemeClr val="tx1"/>
                </a:solidFill>
                <a:effectLst/>
                <a:latin typeface="Arial Regular"/>
                <a:ea typeface="+mn-ea"/>
                <a:cs typeface="+mn-cs"/>
                <a:hlinkClick r:id="rId10"/>
              </a:rPr>
              <a:t>http://www.uu.se/nyheter-press/pressmeddelanden/pressmeddelande-visning/?id=4416&amp;area=3,8&amp;typ=pm&amp;lang=sv</a:t>
            </a:r>
            <a:endParaRPr lang="sv-SE" sz="1200" b="1" i="0" u="none" strike="noStrike" kern="1200" dirty="0">
              <a:solidFill>
                <a:schemeClr val="tx1"/>
              </a:solidFill>
              <a:effectLst/>
              <a:latin typeface="Arial Regular"/>
              <a:ea typeface="+mn-ea"/>
              <a:cs typeface="+mn-cs"/>
            </a:endParaRPr>
          </a:p>
          <a:p>
            <a:r>
              <a:rPr lang="sv-SE" sz="1200" b="0" i="0" u="none" strike="noStrike" kern="1200" dirty="0">
                <a:solidFill>
                  <a:schemeClr val="tx1"/>
                </a:solidFill>
                <a:effectLst/>
                <a:latin typeface="Arial Regular"/>
                <a:ea typeface="+mn-ea"/>
                <a:cs typeface="+mn-cs"/>
              </a:rPr>
              <a:t> </a:t>
            </a:r>
            <a:endParaRPr lang="sv-SE" sz="1200" b="1" i="0" u="none" strike="noStrike" kern="1200" dirty="0">
              <a:solidFill>
                <a:schemeClr val="tx1"/>
              </a:solidFill>
              <a:effectLst/>
              <a:latin typeface="Arial Regular"/>
              <a:ea typeface="+mn-ea"/>
              <a:cs typeface="+mn-cs"/>
            </a:endParaRPr>
          </a:p>
          <a:p>
            <a:r>
              <a:rPr lang="sv-SE" sz="1200" b="1" i="0" u="none" strike="noStrike" kern="1200" dirty="0">
                <a:solidFill>
                  <a:schemeClr val="tx1"/>
                </a:solidFill>
                <a:effectLst/>
                <a:latin typeface="Arial Regular"/>
                <a:ea typeface="+mn-ea"/>
                <a:cs typeface="+mn-cs"/>
              </a:rPr>
              <a:t>Prof. Li </a:t>
            </a:r>
            <a:r>
              <a:rPr lang="sv-SE" sz="1200" b="1" i="0" u="none" strike="noStrike" kern="1200" dirty="0" err="1">
                <a:solidFill>
                  <a:schemeClr val="tx1"/>
                </a:solidFill>
                <a:effectLst/>
                <a:latin typeface="Arial Regular"/>
                <a:ea typeface="+mn-ea"/>
                <a:cs typeface="+mn-cs"/>
              </a:rPr>
              <a:t>Bennich</a:t>
            </a:r>
            <a:r>
              <a:rPr lang="sv-SE" sz="1200" b="1" i="0" u="none" strike="noStrike" kern="1200" dirty="0">
                <a:solidFill>
                  <a:schemeClr val="tx1"/>
                </a:solidFill>
                <a:effectLst/>
                <a:latin typeface="Arial Regular"/>
                <a:ea typeface="+mn-ea"/>
                <a:cs typeface="+mn-cs"/>
              </a:rPr>
              <a:t>-Björkman och många andra forskare i statsvetenskap har medverkat i många svenska och internationella medier kring valet.</a:t>
            </a:r>
          </a:p>
          <a:p>
            <a:r>
              <a:rPr lang="sv-SE" sz="1200" b="1" i="0" u="none" strike="noStrike" kern="1200" dirty="0">
                <a:solidFill>
                  <a:schemeClr val="tx1"/>
                </a:solidFill>
                <a:effectLst/>
                <a:latin typeface="Arial Regular"/>
                <a:ea typeface="+mn-ea"/>
                <a:cs typeface="+mn-cs"/>
              </a:rPr>
              <a:t>Prof. Ole Lundin fortsätter att generöst bidra med sin expertis i media, framför allt då journalister granskar jävsförhållanden och kommunala affärer.</a:t>
            </a:r>
          </a:p>
          <a:p>
            <a:r>
              <a:rPr lang="sv-SE" sz="1200" b="1" i="0" u="none" strike="noStrike" kern="1200" dirty="0">
                <a:solidFill>
                  <a:schemeClr val="tx1"/>
                </a:solidFill>
                <a:effectLst/>
                <a:latin typeface="Arial Regular"/>
                <a:ea typeface="+mn-ea"/>
                <a:cs typeface="+mn-cs"/>
              </a:rPr>
              <a:t>Under sensommaren har prof. Vernon </a:t>
            </a:r>
            <a:r>
              <a:rPr lang="sv-SE" sz="1200" b="1" i="0" u="none" strike="noStrike" kern="1200" dirty="0" err="1">
                <a:solidFill>
                  <a:schemeClr val="tx1"/>
                </a:solidFill>
                <a:effectLst/>
                <a:latin typeface="Arial Regular"/>
                <a:ea typeface="+mn-ea"/>
                <a:cs typeface="+mn-cs"/>
              </a:rPr>
              <a:t>Cooray</a:t>
            </a:r>
            <a:r>
              <a:rPr lang="sv-SE" sz="1200" b="1" i="0" u="none" strike="noStrike" kern="1200" dirty="0">
                <a:solidFill>
                  <a:schemeClr val="tx1"/>
                </a:solidFill>
                <a:effectLst/>
                <a:latin typeface="Arial Regular"/>
                <a:ea typeface="+mn-ea"/>
                <a:cs typeface="+mn-cs"/>
              </a:rPr>
              <a:t>, liksom tidigare år, medverkar i många medier och förklarat åska och blixtar.</a:t>
            </a: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Annat: </a:t>
            </a:r>
          </a:p>
          <a:p>
            <a:r>
              <a:rPr lang="sv-SE" sz="1200" b="1" i="0" u="none" strike="noStrike" kern="1200" dirty="0">
                <a:solidFill>
                  <a:schemeClr val="tx1"/>
                </a:solidFill>
                <a:effectLst/>
                <a:latin typeface="Arial Regular"/>
                <a:ea typeface="+mn-ea"/>
                <a:cs typeface="+mn-cs"/>
              </a:rPr>
              <a:t>Hjärnäpplet till Håkan Engqvist</a:t>
            </a:r>
          </a:p>
          <a:p>
            <a:r>
              <a:rPr lang="sv-SE" sz="1200" b="1" i="0" u="none" strike="noStrike" kern="1200" dirty="0">
                <a:solidFill>
                  <a:schemeClr val="tx1"/>
                </a:solidFill>
                <a:effectLst/>
                <a:latin typeface="Arial Regular"/>
                <a:ea typeface="+mn-ea"/>
                <a:cs typeface="+mn-cs"/>
              </a:rPr>
              <a:t>Gunilla Lundmark blir ny VD för Uppsala universitets holdingbolag, UU Holding</a:t>
            </a: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 </a:t>
            </a:r>
          </a:p>
          <a:p>
            <a:r>
              <a:rPr lang="sv-SE" sz="1200" b="0" i="0" u="none" strike="noStrike" kern="1200" dirty="0">
                <a:solidFill>
                  <a:schemeClr val="tx1"/>
                </a:solidFill>
                <a:effectLst/>
                <a:latin typeface="Arial Regular"/>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C94C8617-CF94-469C-A282-38561B37E7CB}" type="slidenum">
              <a:rPr lang="sv-SE" smtClean="0"/>
              <a:pPr/>
              <a:t>15</a:t>
            </a:fld>
            <a:endParaRPr lang="sv-SE" dirty="0"/>
          </a:p>
        </p:txBody>
      </p:sp>
    </p:spTree>
    <p:extLst>
      <p:ext uri="{BB962C8B-B14F-4D97-AF65-F5344CB8AC3E}">
        <p14:creationId xmlns:p14="http://schemas.microsoft.com/office/powerpoint/2010/main" val="219269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lvl1pPr>
              <a:defRPr b="0" i="0">
                <a:latin typeface="Arial Regular"/>
                <a:cs typeface="Arial" pitchFamily="34" charset="0"/>
              </a:defRPr>
            </a:lvl1pPr>
          </a:lstStyle>
          <a:p>
            <a:r>
              <a:rPr lang="sv-SE" dirty="0"/>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b="0" i="0">
                <a:solidFill>
                  <a:schemeClr val="tx1">
                    <a:tint val="75000"/>
                  </a:schemeClr>
                </a:solidFill>
                <a:latin typeface="Arial Regular"/>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datum 3"/>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5" name="Platshållare för sidfot 4"/>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6" name="Platshållare för bildnummer 5"/>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910472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2051720" y="274638"/>
            <a:ext cx="6635080" cy="1143000"/>
          </a:xfrm>
        </p:spPr>
        <p:txBody>
          <a:bodyPr>
            <a:normAutofit/>
          </a:bodyPr>
          <a:lstStyle>
            <a:lvl1pPr>
              <a:defRPr sz="3600" b="0" i="0">
                <a:latin typeface="Arial Regular"/>
                <a:cs typeface="Arial" pitchFamily="34" charset="0"/>
              </a:defRPr>
            </a:lvl1pPr>
          </a:lstStyle>
          <a:p>
            <a:r>
              <a:rPr lang="sv-SE" dirty="0"/>
              <a:t>Klicka här för att ändra format</a:t>
            </a:r>
          </a:p>
        </p:txBody>
      </p:sp>
      <p:sp>
        <p:nvSpPr>
          <p:cNvPr id="3" name="Platshållare för lodrät text 2"/>
          <p:cNvSpPr>
            <a:spLocks noGrp="1"/>
          </p:cNvSpPr>
          <p:nvPr>
            <p:ph type="body" orient="vert" idx="1"/>
          </p:nvPr>
        </p:nvSpPr>
        <p:spPr/>
        <p:txBody>
          <a:bodyPr vert="eaVert"/>
          <a:lstStyle>
            <a:lvl1pPr>
              <a:defRPr b="0" i="0">
                <a:latin typeface="Arial Regular"/>
                <a:cs typeface="Arial" pitchFamily="34" charset="0"/>
              </a:defRPr>
            </a:lvl1pPr>
            <a:lvl2pPr>
              <a:defRPr b="0" i="0">
                <a:latin typeface="Arial Regular"/>
                <a:cs typeface="Arial" pitchFamily="34" charset="0"/>
              </a:defRPr>
            </a:lvl2pPr>
            <a:lvl3pPr>
              <a:defRPr b="0" i="0">
                <a:latin typeface="Arial Regular"/>
                <a:cs typeface="Arial" pitchFamily="34" charset="0"/>
              </a:defRPr>
            </a:lvl3pPr>
            <a:lvl4pPr>
              <a:defRPr b="0" i="0">
                <a:latin typeface="Arial Regular"/>
                <a:cs typeface="Arial" pitchFamily="34" charset="0"/>
              </a:defRPr>
            </a:lvl4pPr>
            <a:lvl5pPr>
              <a:defRPr b="0" i="0">
                <a:latin typeface="Arial Regular"/>
                <a:cs typeface="Arial"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5" name="Platshållare för sidfot 4"/>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6" name="Platshållare för bildnummer 5"/>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348391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normAutofit/>
          </a:bodyPr>
          <a:lstStyle>
            <a:lvl1pPr>
              <a:defRPr sz="3600" b="0" i="0">
                <a:latin typeface="Arial Regular"/>
                <a:cs typeface="Arial" pitchFamily="34" charset="0"/>
              </a:defRPr>
            </a:lvl1pPr>
          </a:lstStyle>
          <a:p>
            <a:r>
              <a:rPr lang="sv-SE" dirty="0"/>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lvl1pPr>
              <a:defRPr b="0" i="0">
                <a:latin typeface="Arial Regular"/>
                <a:cs typeface="Arial" pitchFamily="34" charset="0"/>
              </a:defRPr>
            </a:lvl1pPr>
            <a:lvl2pPr>
              <a:defRPr b="0" i="0">
                <a:latin typeface="Arial Regular"/>
                <a:cs typeface="Arial" pitchFamily="34" charset="0"/>
              </a:defRPr>
            </a:lvl2pPr>
            <a:lvl3pPr>
              <a:defRPr b="0" i="0">
                <a:latin typeface="Arial Regular"/>
                <a:cs typeface="Arial" pitchFamily="34" charset="0"/>
              </a:defRPr>
            </a:lvl3pPr>
            <a:lvl4pPr>
              <a:defRPr b="0" i="0">
                <a:latin typeface="Arial Regular"/>
                <a:cs typeface="Arial" pitchFamily="34" charset="0"/>
              </a:defRPr>
            </a:lvl4pPr>
            <a:lvl5pPr>
              <a:defRPr b="0" i="0">
                <a:latin typeface="Arial Regular"/>
                <a:cs typeface="Arial"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5" name="Platshållare för sidfot 4"/>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6" name="Platshållare för bildnummer 5"/>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421721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8" name="Platshållare för datum 7"/>
          <p:cNvSpPr>
            <a:spLocks noGrp="1"/>
          </p:cNvSpPr>
          <p:nvPr>
            <p:ph type="dt" sz="half" idx="10"/>
          </p:nvPr>
        </p:nvSpPr>
        <p:spPr/>
        <p:txBody>
          <a:bodyPr/>
          <a:lstStyle/>
          <a:p>
            <a:fld id="{3F379996-8152-429A-94E5-CC0066161542}" type="datetimeFigureOut">
              <a:rPr lang="sv-SE" smtClean="0"/>
              <a:t>2018-09-17</a:t>
            </a:fld>
            <a:endParaRPr lang="sv-SE"/>
          </a:p>
        </p:txBody>
      </p:sp>
      <p:sp>
        <p:nvSpPr>
          <p:cNvPr id="9" name="Platshållare för sidfot 8"/>
          <p:cNvSpPr>
            <a:spLocks noGrp="1"/>
          </p:cNvSpPr>
          <p:nvPr>
            <p:ph type="ftr" sz="quarter" idx="11"/>
          </p:nvPr>
        </p:nvSpPr>
        <p:spPr/>
        <p:txBody>
          <a:bodyPr/>
          <a:lstStyle/>
          <a:p>
            <a:endParaRPr lang="sv-SE"/>
          </a:p>
        </p:txBody>
      </p:sp>
      <p:sp>
        <p:nvSpPr>
          <p:cNvPr id="10" name="Platshållare för bildnummer 9"/>
          <p:cNvSpPr>
            <a:spLocks noGrp="1"/>
          </p:cNvSpPr>
          <p:nvPr>
            <p:ph type="sldNum" sz="quarter" idx="12"/>
          </p:nvPr>
        </p:nvSpPr>
        <p:spPr/>
        <p:txBody>
          <a:bodyPr/>
          <a:lstStyle/>
          <a:p>
            <a:fld id="{36053086-40E5-4673-9B4A-FC81B10CE5DE}" type="slidenum">
              <a:rPr lang="sv-SE" smtClean="0"/>
              <a:t>‹#›</a:t>
            </a:fld>
            <a:endParaRPr lang="sv-SE"/>
          </a:p>
        </p:txBody>
      </p:sp>
      <p:sp>
        <p:nvSpPr>
          <p:cNvPr id="13" name="Platshållare för innehåll 12"/>
          <p:cNvSpPr>
            <a:spLocks noGrp="1"/>
          </p:cNvSpPr>
          <p:nvPr>
            <p:ph sz="quarter" idx="13"/>
          </p:nvPr>
        </p:nvSpPr>
        <p:spPr>
          <a:xfrm>
            <a:off x="684213" y="1989137"/>
            <a:ext cx="8064500" cy="41036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30186581"/>
      </p:ext>
    </p:extLst>
  </p:cSld>
  <p:clrMapOvr>
    <a:masterClrMapping/>
  </p:clrMapOvr>
  <p:extLst mod="1">
    <p:ext uri="{DCECCB84-F9BA-43D5-87BE-67443E8EF086}">
      <p15:sldGuideLst xmlns:p15="http://schemas.microsoft.com/office/powerpoint/2012/main">
        <p15:guide id="1" orient="horz" pos="2160">
          <p15:clr>
            <a:srgbClr val="FBAE40"/>
          </p15:clr>
        </p15:guide>
        <p15:guide id="3" pos="1111">
          <p15:clr>
            <a:srgbClr val="FBAE40"/>
          </p15:clr>
        </p15:guide>
        <p15:guide id="4" pos="29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9712" y="485800"/>
            <a:ext cx="6707088" cy="1143000"/>
          </a:xfrm>
        </p:spPr>
        <p:txBody>
          <a:bodyPr>
            <a:normAutofit/>
          </a:bodyPr>
          <a:lstStyle>
            <a:lvl1pPr algn="r">
              <a:defRPr sz="3600" b="0" i="0">
                <a:latin typeface="Arial Regular"/>
                <a:cs typeface="Arial" pitchFamily="34" charset="0"/>
              </a:defRPr>
            </a:lvl1pPr>
          </a:lstStyle>
          <a:p>
            <a:r>
              <a:rPr lang="sv-SE" dirty="0"/>
              <a:t>Klicka här för att ändra format</a:t>
            </a:r>
          </a:p>
        </p:txBody>
      </p:sp>
      <p:sp>
        <p:nvSpPr>
          <p:cNvPr id="3" name="Platshållare för innehåll 2"/>
          <p:cNvSpPr>
            <a:spLocks noGrp="1"/>
          </p:cNvSpPr>
          <p:nvPr>
            <p:ph idx="1"/>
          </p:nvPr>
        </p:nvSpPr>
        <p:spPr/>
        <p:txBody>
          <a:bodyPr>
            <a:normAutofit/>
          </a:bodyPr>
          <a:lstStyle>
            <a:lvl1pPr>
              <a:defRPr sz="2400" b="0" i="0">
                <a:latin typeface="Arial Regular"/>
                <a:cs typeface="Arial" pitchFamily="34" charset="0"/>
              </a:defRPr>
            </a:lvl1pPr>
            <a:lvl2pPr>
              <a:defRPr sz="2400" b="0" i="0">
                <a:latin typeface="Arial Regular"/>
                <a:cs typeface="Arial" pitchFamily="34" charset="0"/>
              </a:defRPr>
            </a:lvl2pPr>
            <a:lvl3pPr>
              <a:defRPr sz="2400" b="0" i="0">
                <a:latin typeface="Arial Regular"/>
                <a:cs typeface="Arial" pitchFamily="34" charset="0"/>
              </a:defRPr>
            </a:lvl3pPr>
            <a:lvl4pPr>
              <a:defRPr sz="2400" b="0" i="0">
                <a:latin typeface="Arial Regular"/>
                <a:cs typeface="Arial" pitchFamily="34" charset="0"/>
              </a:defRPr>
            </a:lvl4pPr>
            <a:lvl5pPr>
              <a:defRPr sz="2400" b="0" i="0">
                <a:latin typeface="Arial Regular"/>
                <a:cs typeface="Arial"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5" name="Platshållare för sidfot 4"/>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6" name="Platshållare för bildnummer 5"/>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32186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0" i="0" cap="all">
                <a:latin typeface="Arial Regular"/>
                <a:cs typeface="Arial" pitchFamily="34" charset="0"/>
              </a:defRPr>
            </a:lvl1pPr>
          </a:lstStyle>
          <a:p>
            <a:r>
              <a:rPr lang="sv-SE" dirty="0"/>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Arial Regular"/>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Klicka här för att ändra format på bakgrundstexten</a:t>
            </a:r>
          </a:p>
        </p:txBody>
      </p:sp>
      <p:sp>
        <p:nvSpPr>
          <p:cNvPr id="4" name="Platshållare för datum 3"/>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5" name="Platshållare för sidfot 4"/>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6" name="Platshållare för bildnummer 5"/>
          <p:cNvSpPr>
            <a:spLocks noGrp="1"/>
          </p:cNvSpPr>
          <p:nvPr>
            <p:ph type="sldNum" sz="quarter" idx="12"/>
          </p:nvPr>
        </p:nvSpPr>
        <p:spPr/>
        <p:txBody>
          <a:bodyPr/>
          <a:lstStyle>
            <a:lvl1pPr>
              <a:defRPr b="0" i="0"/>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156033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907704" y="485800"/>
            <a:ext cx="6779096" cy="1143000"/>
          </a:xfrm>
        </p:spPr>
        <p:txBody>
          <a:bodyPr>
            <a:normAutofit/>
          </a:bodyPr>
          <a:lstStyle>
            <a:lvl1pPr algn="r">
              <a:defRPr sz="3600" b="0" i="0">
                <a:latin typeface="Arial Regular"/>
                <a:cs typeface="Arial" pitchFamily="34" charset="0"/>
              </a:defRPr>
            </a:lvl1pPr>
          </a:lstStyle>
          <a:p>
            <a:r>
              <a:rPr lang="sv-SE" dirty="0"/>
              <a:t>Klicka här för att ändra format</a:t>
            </a:r>
          </a:p>
        </p:txBody>
      </p:sp>
      <p:sp>
        <p:nvSpPr>
          <p:cNvPr id="3" name="Platshållare för innehåll 2"/>
          <p:cNvSpPr>
            <a:spLocks noGrp="1"/>
          </p:cNvSpPr>
          <p:nvPr>
            <p:ph sz="half" idx="1"/>
          </p:nvPr>
        </p:nvSpPr>
        <p:spPr>
          <a:xfrm>
            <a:off x="457200" y="1600200"/>
            <a:ext cx="4038600" cy="4525963"/>
          </a:xfrm>
        </p:spPr>
        <p:txBody>
          <a:bodyPr>
            <a:normAutofit/>
          </a:bodyPr>
          <a:lstStyle>
            <a:lvl1pPr>
              <a:defRPr sz="2400" b="0" i="0">
                <a:latin typeface="Arial Regular"/>
                <a:cs typeface="Arial" pitchFamily="34" charset="0"/>
              </a:defRPr>
            </a:lvl1pPr>
            <a:lvl2pPr>
              <a:defRPr sz="2400" b="0" i="0">
                <a:latin typeface="Arial Regular"/>
                <a:cs typeface="Arial" pitchFamily="34" charset="0"/>
              </a:defRPr>
            </a:lvl2pPr>
            <a:lvl3pPr>
              <a:defRPr sz="2400" b="0" i="0">
                <a:latin typeface="Arial Regular"/>
                <a:cs typeface="Arial" pitchFamily="34" charset="0"/>
              </a:defRPr>
            </a:lvl3pPr>
            <a:lvl4pPr>
              <a:defRPr sz="2400" b="0" i="0">
                <a:latin typeface="Arial Regular"/>
                <a:cs typeface="Arial" pitchFamily="34" charset="0"/>
              </a:defRPr>
            </a:lvl4pPr>
            <a:lvl5pPr>
              <a:defRPr sz="2400" b="0" i="0">
                <a:latin typeface="Arial Regular"/>
                <a:cs typeface="Arial" pitchFamily="34" charset="0"/>
              </a:defRPr>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4648200" y="1600200"/>
            <a:ext cx="4038600" cy="4525963"/>
          </a:xfrm>
        </p:spPr>
        <p:txBody>
          <a:bodyPr>
            <a:normAutofit/>
          </a:bodyPr>
          <a:lstStyle>
            <a:lvl1pPr>
              <a:defRPr sz="2400" b="0" i="0">
                <a:latin typeface="Arial Regular"/>
                <a:cs typeface="Arial" pitchFamily="34" charset="0"/>
              </a:defRPr>
            </a:lvl1pPr>
            <a:lvl2pPr>
              <a:defRPr sz="2400" b="0" i="0">
                <a:latin typeface="Arial Regular"/>
                <a:cs typeface="Arial" pitchFamily="34" charset="0"/>
              </a:defRPr>
            </a:lvl2pPr>
            <a:lvl3pPr>
              <a:defRPr sz="2400" b="0" i="0">
                <a:latin typeface="Arial Regular"/>
                <a:cs typeface="Arial" pitchFamily="34" charset="0"/>
              </a:defRPr>
            </a:lvl3pPr>
            <a:lvl4pPr>
              <a:defRPr sz="2400" b="0" i="0">
                <a:latin typeface="Arial Regular"/>
                <a:cs typeface="Arial" pitchFamily="34" charset="0"/>
              </a:defRPr>
            </a:lvl4pPr>
            <a:lvl5pPr>
              <a:defRPr sz="2400" b="0" i="0">
                <a:latin typeface="Arial Regular"/>
                <a:cs typeface="Arial" pitchFamily="34" charset="0"/>
              </a:defRPr>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6" name="Platshållare för sidfot 5"/>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7" name="Platshållare för bildnummer 6"/>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418734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979712" y="485800"/>
            <a:ext cx="6707088" cy="1143000"/>
          </a:xfrm>
        </p:spPr>
        <p:txBody>
          <a:bodyPr>
            <a:normAutofit/>
          </a:bodyPr>
          <a:lstStyle>
            <a:lvl1pPr>
              <a:defRPr sz="3600" b="0" i="0">
                <a:latin typeface="Arial Regular"/>
                <a:cs typeface="Arial" pitchFamily="34" charset="0"/>
              </a:defRPr>
            </a:lvl1pPr>
          </a:lstStyle>
          <a:p>
            <a:r>
              <a:rPr lang="sv-SE" dirty="0"/>
              <a:t>Klicka här för att ändra format</a:t>
            </a:r>
          </a:p>
        </p:txBody>
      </p:sp>
      <p:sp>
        <p:nvSpPr>
          <p:cNvPr id="3" name="Platshållare för text 2"/>
          <p:cNvSpPr>
            <a:spLocks noGrp="1"/>
          </p:cNvSpPr>
          <p:nvPr>
            <p:ph type="body" idx="1"/>
          </p:nvPr>
        </p:nvSpPr>
        <p:spPr>
          <a:xfrm>
            <a:off x="457200" y="1709118"/>
            <a:ext cx="4040188" cy="639762"/>
          </a:xfrm>
        </p:spPr>
        <p:txBody>
          <a:bodyPr anchor="b"/>
          <a:lstStyle>
            <a:lvl1pPr marL="0" indent="0">
              <a:buNone/>
              <a:defRPr sz="2400" b="0" i="0">
                <a:latin typeface="Arial Regular"/>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p:cNvSpPr>
            <a:spLocks noGrp="1"/>
          </p:cNvSpPr>
          <p:nvPr>
            <p:ph sz="half" idx="2"/>
          </p:nvPr>
        </p:nvSpPr>
        <p:spPr>
          <a:xfrm>
            <a:off x="457200" y="2358032"/>
            <a:ext cx="4040188" cy="3951288"/>
          </a:xfrm>
        </p:spPr>
        <p:txBody>
          <a:bodyPr/>
          <a:lstStyle>
            <a:lvl1pPr>
              <a:defRPr sz="2400" b="0" i="0">
                <a:latin typeface="Arial Regular"/>
                <a:cs typeface="Arial" pitchFamily="34" charset="0"/>
              </a:defRPr>
            </a:lvl1pPr>
            <a:lvl2pPr>
              <a:defRPr sz="2000" b="0" i="0">
                <a:latin typeface="Arial Regular"/>
                <a:cs typeface="Arial" pitchFamily="34" charset="0"/>
              </a:defRPr>
            </a:lvl2pPr>
            <a:lvl3pPr>
              <a:defRPr sz="1800" b="0" i="0">
                <a:latin typeface="Arial Regular"/>
                <a:cs typeface="Arial" pitchFamily="34" charset="0"/>
              </a:defRPr>
            </a:lvl3pPr>
            <a:lvl4pPr>
              <a:defRPr sz="1600" b="0" i="0">
                <a:latin typeface="Arial Regular"/>
                <a:cs typeface="Arial" pitchFamily="34" charset="0"/>
              </a:defRPr>
            </a:lvl4pPr>
            <a:lvl5pPr>
              <a:defRPr sz="1600" b="0" i="0">
                <a:latin typeface="Arial Regular"/>
                <a:cs typeface="Arial" pitchFamily="34" charset="0"/>
              </a:defRPr>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4645025" y="1709118"/>
            <a:ext cx="4041775" cy="639762"/>
          </a:xfrm>
        </p:spPr>
        <p:txBody>
          <a:bodyPr anchor="b"/>
          <a:lstStyle>
            <a:lvl1pPr marL="0" indent="0">
              <a:buNone/>
              <a:defRPr sz="2400" b="0" i="0">
                <a:latin typeface="Arial Regular"/>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p:cNvSpPr>
            <a:spLocks noGrp="1"/>
          </p:cNvSpPr>
          <p:nvPr>
            <p:ph sz="quarter" idx="4"/>
          </p:nvPr>
        </p:nvSpPr>
        <p:spPr>
          <a:xfrm>
            <a:off x="4645025" y="2358032"/>
            <a:ext cx="4041775" cy="3951288"/>
          </a:xfrm>
        </p:spPr>
        <p:txBody>
          <a:bodyPr/>
          <a:lstStyle>
            <a:lvl1pPr>
              <a:defRPr sz="2400" b="0" i="0">
                <a:latin typeface="Arial Regular"/>
                <a:cs typeface="Arial" pitchFamily="34" charset="0"/>
              </a:defRPr>
            </a:lvl1pPr>
            <a:lvl2pPr>
              <a:defRPr sz="2000" b="0" i="0">
                <a:latin typeface="Arial Regular"/>
                <a:cs typeface="Arial" pitchFamily="34" charset="0"/>
              </a:defRPr>
            </a:lvl2pPr>
            <a:lvl3pPr>
              <a:defRPr sz="1800" b="0" i="0">
                <a:latin typeface="Arial Regular"/>
                <a:cs typeface="Arial" pitchFamily="34" charset="0"/>
              </a:defRPr>
            </a:lvl3pPr>
            <a:lvl4pPr>
              <a:defRPr sz="1600" b="0" i="0">
                <a:latin typeface="Arial Regular"/>
                <a:cs typeface="Arial" pitchFamily="34" charset="0"/>
              </a:defRPr>
            </a:lvl4pPr>
            <a:lvl5pPr>
              <a:defRPr sz="1600" b="0" i="0">
                <a:latin typeface="Arial Regular"/>
                <a:cs typeface="Arial" pitchFamily="34" charset="0"/>
              </a:defRPr>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8" name="Platshållare för sidfot 7"/>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9" name="Platshållare för bildnummer 8"/>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147265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2051720" y="485800"/>
            <a:ext cx="6635080" cy="1143000"/>
          </a:xfrm>
        </p:spPr>
        <p:txBody>
          <a:bodyPr>
            <a:normAutofit/>
          </a:bodyPr>
          <a:lstStyle>
            <a:lvl1pPr>
              <a:defRPr sz="3600" b="0" i="0">
                <a:latin typeface="Arial Regular"/>
                <a:cs typeface="Arial" pitchFamily="34" charset="0"/>
              </a:defRPr>
            </a:lvl1pPr>
          </a:lstStyle>
          <a:p>
            <a:r>
              <a:rPr lang="sv-SE" dirty="0"/>
              <a:t>Klicka här för att ändra format</a:t>
            </a:r>
          </a:p>
        </p:txBody>
      </p:sp>
      <p:sp>
        <p:nvSpPr>
          <p:cNvPr id="3" name="Platshållare för datum 2"/>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4" name="Platshållare för sidfot 3"/>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5" name="Platshållare för bildnummer 4"/>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425390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3" name="Platshållare för sidfot 2"/>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4" name="Platshållare för bildnummer 3"/>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198705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575050" y="456207"/>
            <a:ext cx="5111750" cy="5853113"/>
          </a:xfrm>
        </p:spPr>
        <p:txBody>
          <a:bodyPr/>
          <a:lstStyle>
            <a:lvl1pPr>
              <a:defRPr sz="3200" b="0" i="0">
                <a:latin typeface="Arial Regular"/>
                <a:cs typeface="Arial" pitchFamily="34" charset="0"/>
              </a:defRPr>
            </a:lvl1pPr>
            <a:lvl2pPr>
              <a:defRPr sz="2800" b="0" i="0">
                <a:latin typeface="Arial Regular"/>
                <a:cs typeface="Arial" pitchFamily="34" charset="0"/>
              </a:defRPr>
            </a:lvl2pPr>
            <a:lvl3pPr>
              <a:defRPr sz="2400" b="0" i="0">
                <a:latin typeface="Arial Regular"/>
                <a:cs typeface="Arial" pitchFamily="34" charset="0"/>
              </a:defRPr>
            </a:lvl3pPr>
            <a:lvl4pPr>
              <a:defRPr sz="2000" b="0" i="0">
                <a:latin typeface="Arial Regular"/>
                <a:cs typeface="Arial" pitchFamily="34" charset="0"/>
              </a:defRPr>
            </a:lvl4pPr>
            <a:lvl5pPr>
              <a:defRPr sz="2000" b="0" i="0">
                <a:latin typeface="Arial Regular"/>
                <a:cs typeface="Arial" pitchFamily="34" charset="0"/>
              </a:defRPr>
            </a:lvl5pPr>
            <a:lvl6pPr>
              <a:defRPr sz="2000"/>
            </a:lvl6pPr>
            <a:lvl7pPr>
              <a:defRPr sz="2000"/>
            </a:lvl7pPr>
            <a:lvl8pPr>
              <a:defRPr sz="2000"/>
            </a:lvl8pPr>
            <a:lvl9pPr>
              <a:defRPr sz="20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text 3"/>
          <p:cNvSpPr>
            <a:spLocks noGrp="1"/>
          </p:cNvSpPr>
          <p:nvPr>
            <p:ph type="body" sz="half" idx="2"/>
          </p:nvPr>
        </p:nvSpPr>
        <p:spPr>
          <a:xfrm>
            <a:off x="457200" y="1618257"/>
            <a:ext cx="3008313" cy="4691063"/>
          </a:xfrm>
        </p:spPr>
        <p:txBody>
          <a:bodyPr/>
          <a:lstStyle>
            <a:lvl1pPr marL="0" indent="0">
              <a:buNone/>
              <a:defRPr sz="1400" b="0" i="0">
                <a:latin typeface="Arial Regular"/>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Klicka här för att ändra format på bakgrundstexten</a:t>
            </a:r>
          </a:p>
        </p:txBody>
      </p:sp>
      <p:sp>
        <p:nvSpPr>
          <p:cNvPr id="5" name="Platshållare för datum 4"/>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6" name="Platshållare för sidfot 5"/>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7" name="Platshållare för bildnummer 6"/>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23794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0" i="0">
                <a:latin typeface="Arial Regular"/>
                <a:cs typeface="Arial" pitchFamily="34" charset="0"/>
              </a:defRPr>
            </a:lvl1pPr>
          </a:lstStyle>
          <a:p>
            <a:r>
              <a:rPr lang="sv-SE" dirty="0"/>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b="0" i="0">
                <a:latin typeface="Arial Regular"/>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b="0" i="0">
                <a:latin typeface="Arial Regular"/>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Klicka här för att ändra format på bakgrundstexten</a:t>
            </a:r>
          </a:p>
        </p:txBody>
      </p:sp>
      <p:sp>
        <p:nvSpPr>
          <p:cNvPr id="5" name="Platshållare för datum 4"/>
          <p:cNvSpPr>
            <a:spLocks noGrp="1"/>
          </p:cNvSpPr>
          <p:nvPr>
            <p:ph type="dt" sz="half" idx="10"/>
          </p:nvPr>
        </p:nvSpPr>
        <p:spPr/>
        <p:txBody>
          <a:bodyPr/>
          <a:lstStyle>
            <a:lvl1pPr>
              <a:defRPr b="0" i="0">
                <a:latin typeface="Arial Regular"/>
                <a:cs typeface="Arial" pitchFamily="34" charset="0"/>
              </a:defRPr>
            </a:lvl1pPr>
          </a:lstStyle>
          <a:p>
            <a:fld id="{68F9D615-C211-4AF9-A5D9-E56DDC67CC66}" type="datetimeFigureOut">
              <a:rPr lang="sv-SE" smtClean="0"/>
              <a:pPr/>
              <a:t>2018-09-17</a:t>
            </a:fld>
            <a:endParaRPr lang="sv-SE" dirty="0"/>
          </a:p>
        </p:txBody>
      </p:sp>
      <p:sp>
        <p:nvSpPr>
          <p:cNvPr id="6" name="Platshållare för sidfot 5"/>
          <p:cNvSpPr>
            <a:spLocks noGrp="1"/>
          </p:cNvSpPr>
          <p:nvPr>
            <p:ph type="ftr" sz="quarter" idx="11"/>
          </p:nvPr>
        </p:nvSpPr>
        <p:spPr/>
        <p:txBody>
          <a:bodyPr/>
          <a:lstStyle>
            <a:lvl1pPr>
              <a:defRPr b="0" i="0">
                <a:latin typeface="Arial Regular"/>
                <a:cs typeface="Arial" pitchFamily="34" charset="0"/>
              </a:defRPr>
            </a:lvl1pPr>
          </a:lstStyle>
          <a:p>
            <a:endParaRPr lang="sv-SE" dirty="0"/>
          </a:p>
        </p:txBody>
      </p:sp>
      <p:sp>
        <p:nvSpPr>
          <p:cNvPr id="7" name="Platshållare för bildnummer 6"/>
          <p:cNvSpPr>
            <a:spLocks noGrp="1"/>
          </p:cNvSpPr>
          <p:nvPr>
            <p:ph type="sldNum" sz="quarter" idx="12"/>
          </p:nvPr>
        </p:nvSpPr>
        <p:spPr/>
        <p:txBody>
          <a:bodyPr/>
          <a:lstStyle>
            <a:lvl1pPr>
              <a:defRPr b="0" i="0">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156107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 name="Platshållare för rubrik 1"/>
          <p:cNvSpPr>
            <a:spLocks noGrp="1"/>
          </p:cNvSpPr>
          <p:nvPr>
            <p:ph type="title"/>
          </p:nvPr>
        </p:nvSpPr>
        <p:spPr>
          <a:xfrm>
            <a:off x="2123728" y="485800"/>
            <a:ext cx="6563072"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cs typeface="Arial" pitchFamily="34" charset="0"/>
              </a:defRPr>
            </a:lvl1pPr>
          </a:lstStyle>
          <a:p>
            <a:fld id="{68F9D615-C211-4AF9-A5D9-E56DDC67CC66}" type="datetimeFigureOut">
              <a:rPr lang="sv-SE" smtClean="0"/>
              <a:pPr/>
              <a:t>2018-09-17</a:t>
            </a:fld>
            <a:endParaRPr lang="sv-SE"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cs typeface="Arial" pitchFamily="34" charset="0"/>
              </a:defRPr>
            </a:lvl1pPr>
          </a:lstStyle>
          <a:p>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cs typeface="Arial" pitchFamily="34" charset="0"/>
              </a:defRPr>
            </a:lvl1pPr>
          </a:lstStyle>
          <a:p>
            <a:fld id="{C9794D38-6CF1-4EAE-A6C4-4F379CD66EA4}" type="slidenum">
              <a:rPr lang="sv-SE" smtClean="0"/>
              <a:pPr/>
              <a:t>‹#›</a:t>
            </a:fld>
            <a:endParaRPr lang="sv-SE" dirty="0"/>
          </a:p>
        </p:txBody>
      </p:sp>
    </p:spTree>
    <p:extLst>
      <p:ext uri="{BB962C8B-B14F-4D97-AF65-F5344CB8AC3E}">
        <p14:creationId xmlns:p14="http://schemas.microsoft.com/office/powerpoint/2010/main" val="19375302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ctr" defTabSz="914400" rtl="0" eaLnBrk="1" latinLnBrk="0" hangingPunct="1">
        <a:spcBef>
          <a:spcPct val="0"/>
        </a:spcBef>
        <a:buNone/>
        <a:defRPr sz="3600" b="0" i="0" kern="1200">
          <a:solidFill>
            <a:schemeClr val="tx1"/>
          </a:solidFill>
          <a:latin typeface="Arial Regular"/>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0" i="0" kern="1200">
          <a:solidFill>
            <a:schemeClr val="tx1"/>
          </a:solidFill>
          <a:latin typeface="Arial Regular"/>
          <a:ea typeface="+mn-ea"/>
          <a:cs typeface="Arial" pitchFamily="34" charset="0"/>
        </a:defRPr>
      </a:lvl1pPr>
      <a:lvl2pPr marL="742950" indent="-285750" algn="l" defTabSz="914400" rtl="0" eaLnBrk="1" latinLnBrk="0" hangingPunct="1">
        <a:spcBef>
          <a:spcPct val="20000"/>
        </a:spcBef>
        <a:buFont typeface="Arial" pitchFamily="34" charset="0"/>
        <a:buChar char="–"/>
        <a:defRPr sz="2400" b="0" i="0" kern="1200">
          <a:solidFill>
            <a:schemeClr val="tx1"/>
          </a:solidFill>
          <a:latin typeface="Arial Regular"/>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Arial Regular"/>
          <a:ea typeface="+mn-ea"/>
          <a:cs typeface="Arial" pitchFamily="34" charset="0"/>
        </a:defRPr>
      </a:lvl3pPr>
      <a:lvl4pPr marL="1600200" indent="-228600" algn="l" defTabSz="914400" rtl="0" eaLnBrk="1" latinLnBrk="0" hangingPunct="1">
        <a:spcBef>
          <a:spcPct val="20000"/>
        </a:spcBef>
        <a:buFont typeface="Arial" pitchFamily="34" charset="0"/>
        <a:buChar char="–"/>
        <a:defRPr sz="2400" b="0" i="0" kern="1200">
          <a:solidFill>
            <a:schemeClr val="tx1"/>
          </a:solidFill>
          <a:latin typeface="Arial Regular"/>
          <a:ea typeface="+mn-ea"/>
          <a:cs typeface="Arial" pitchFamily="34" charset="0"/>
        </a:defRPr>
      </a:lvl4pPr>
      <a:lvl5pPr marL="2057400" indent="-228600" algn="l" defTabSz="914400" rtl="0" eaLnBrk="1" latinLnBrk="0" hangingPunct="1">
        <a:spcBef>
          <a:spcPct val="20000"/>
        </a:spcBef>
        <a:buFont typeface="Arial" pitchFamily="34" charset="0"/>
        <a:buChar char="»"/>
        <a:defRPr sz="2400" b="0" i="0" kern="1200">
          <a:solidFill>
            <a:schemeClr val="tx1"/>
          </a:solidFill>
          <a:latin typeface="Arial Regular"/>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685800" y="1628800"/>
            <a:ext cx="7772400" cy="1470025"/>
          </a:xfrm>
        </p:spPr>
        <p:txBody>
          <a:bodyPr>
            <a:normAutofit/>
          </a:bodyPr>
          <a:lstStyle/>
          <a:p>
            <a:r>
              <a:rPr lang="sv-SE" dirty="0"/>
              <a:t>Rektors rapport</a:t>
            </a:r>
          </a:p>
        </p:txBody>
      </p:sp>
      <p:sp>
        <p:nvSpPr>
          <p:cNvPr id="5" name="Underrubrik 4"/>
          <p:cNvSpPr>
            <a:spLocks noGrp="1"/>
          </p:cNvSpPr>
          <p:nvPr>
            <p:ph type="subTitle" idx="1"/>
          </p:nvPr>
        </p:nvSpPr>
        <p:spPr/>
        <p:txBody>
          <a:bodyPr/>
          <a:lstStyle/>
          <a:p>
            <a:r>
              <a:rPr lang="sv-SE" dirty="0">
                <a:solidFill>
                  <a:schemeClr val="tx1"/>
                </a:solidFill>
              </a:rPr>
              <a:t>19 september 2018</a:t>
            </a:r>
          </a:p>
        </p:txBody>
      </p:sp>
      <p:pic>
        <p:nvPicPr>
          <p:cNvPr id="6" name="Bildobjekt 5" descr="4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337571"/>
            <a:ext cx="9144000" cy="1547813"/>
          </a:xfrm>
          <a:prstGeom prst="rect">
            <a:avLst/>
          </a:prstGeom>
        </p:spPr>
      </p:pic>
    </p:spTree>
    <p:extLst>
      <p:ext uri="{BB962C8B-B14F-4D97-AF65-F5344CB8AC3E}">
        <p14:creationId xmlns:p14="http://schemas.microsoft.com/office/powerpoint/2010/main" val="80665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Nästa steg</a:t>
            </a:r>
          </a:p>
        </p:txBody>
      </p:sp>
      <p:sp>
        <p:nvSpPr>
          <p:cNvPr id="3" name="Platshållare för innehåll 2"/>
          <p:cNvSpPr>
            <a:spLocks noGrp="1"/>
          </p:cNvSpPr>
          <p:nvPr>
            <p:ph idx="1"/>
          </p:nvPr>
        </p:nvSpPr>
        <p:spPr>
          <a:xfrm>
            <a:off x="827584" y="1600200"/>
            <a:ext cx="8229600" cy="3845024"/>
          </a:xfrm>
        </p:spPr>
        <p:txBody>
          <a:bodyPr>
            <a:normAutofit/>
          </a:bodyPr>
          <a:lstStyle/>
          <a:p>
            <a:r>
              <a:rPr lang="sv-SE" dirty="0"/>
              <a:t>Formulera övergripande mål och vision för nätverket</a:t>
            </a:r>
          </a:p>
          <a:p>
            <a:r>
              <a:rPr lang="sv-SE" dirty="0"/>
              <a:t>Dialog inom U4 om innehåll och inriktning</a:t>
            </a:r>
          </a:p>
          <a:p>
            <a:r>
              <a:rPr lang="sv-SE" dirty="0"/>
              <a:t>Dialog med UU:s vetenskapsområden</a:t>
            </a:r>
          </a:p>
          <a:p>
            <a:r>
              <a:rPr lang="sv-SE" dirty="0"/>
              <a:t>Prioritera åtgärder på kort - medel - lång sikt.</a:t>
            </a:r>
          </a:p>
          <a:p>
            <a:r>
              <a:rPr lang="sv-SE" dirty="0"/>
              <a:t>Fortsatt bearbetning av idéer och analyser som finns i </a:t>
            </a:r>
            <a:r>
              <a:rPr lang="sv-SE" dirty="0" err="1"/>
              <a:t>Work</a:t>
            </a:r>
            <a:r>
              <a:rPr lang="sv-SE" dirty="0"/>
              <a:t> </a:t>
            </a:r>
            <a:r>
              <a:rPr lang="sv-SE" dirty="0" err="1"/>
              <a:t>Packages</a:t>
            </a:r>
            <a:endParaRPr lang="sv-SE" dirty="0"/>
          </a:p>
          <a:p>
            <a:r>
              <a:rPr lang="sv-SE" dirty="0"/>
              <a:t>Fler/andra områden som bör lyftas in i projektet?</a:t>
            </a:r>
          </a:p>
          <a:p>
            <a:r>
              <a:rPr lang="sv-SE" dirty="0"/>
              <a:t>Inkludera studenterna</a:t>
            </a:r>
          </a:p>
        </p:txBody>
      </p:sp>
      <p:pic>
        <p:nvPicPr>
          <p:cNvPr id="4" name="Bildobjekt 3">
            <a:extLst>
              <a:ext uri="{FF2B5EF4-FFF2-40B4-BE49-F238E27FC236}">
                <a16:creationId xmlns:a16="http://schemas.microsoft.com/office/drawing/2014/main" id="{D4DE5E60-9EA0-5645-8906-0BD7495CF5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45224"/>
            <a:ext cx="9144000" cy="1418420"/>
          </a:xfrm>
          <a:prstGeom prst="rect">
            <a:avLst/>
          </a:prstGeom>
        </p:spPr>
      </p:pic>
    </p:spTree>
    <p:extLst>
      <p:ext uri="{BB962C8B-B14F-4D97-AF65-F5344CB8AC3E}">
        <p14:creationId xmlns:p14="http://schemas.microsoft.com/office/powerpoint/2010/main" val="149418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Ansökan</a:t>
            </a:r>
          </a:p>
        </p:txBody>
      </p:sp>
      <p:sp>
        <p:nvSpPr>
          <p:cNvPr id="3" name="Platshållare för innehåll 2"/>
          <p:cNvSpPr>
            <a:spLocks noGrp="1"/>
          </p:cNvSpPr>
          <p:nvPr>
            <p:ph idx="1"/>
          </p:nvPr>
        </p:nvSpPr>
        <p:spPr>
          <a:xfrm>
            <a:off x="755576" y="1844824"/>
            <a:ext cx="8229600" cy="3845024"/>
          </a:xfrm>
        </p:spPr>
        <p:txBody>
          <a:bodyPr>
            <a:normAutofit/>
          </a:bodyPr>
          <a:lstStyle/>
          <a:p>
            <a:r>
              <a:rPr lang="sv-SE" dirty="0"/>
              <a:t>UUs bidrag tas fram av arbetsgrupp från vetenskapsområdena, förvaltningen och studenterna.</a:t>
            </a:r>
          </a:p>
          <a:p>
            <a:r>
              <a:rPr lang="sv-SE" dirty="0"/>
              <a:t>Studenternas bidrag i samarbete med studenterna vid de andra universiteten.</a:t>
            </a:r>
          </a:p>
          <a:p>
            <a:r>
              <a:rPr lang="sv-SE" dirty="0"/>
              <a:t>Utlysningen i oktober?</a:t>
            </a:r>
          </a:p>
          <a:p>
            <a:r>
              <a:rPr lang="sv-SE" dirty="0"/>
              <a:t>Deadline 28 februari 2019</a:t>
            </a:r>
          </a:p>
          <a:p>
            <a:r>
              <a:rPr lang="sv-SE" dirty="0"/>
              <a:t>Start ht 2019?</a:t>
            </a:r>
          </a:p>
        </p:txBody>
      </p:sp>
      <p:pic>
        <p:nvPicPr>
          <p:cNvPr id="4" name="Bildobjekt 3">
            <a:extLst>
              <a:ext uri="{FF2B5EF4-FFF2-40B4-BE49-F238E27FC236}">
                <a16:creationId xmlns:a16="http://schemas.microsoft.com/office/drawing/2014/main" id="{E9249FA0-1607-E64D-A9FC-70363C7329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45224"/>
            <a:ext cx="9144000" cy="1418420"/>
          </a:xfrm>
          <a:prstGeom prst="rect">
            <a:avLst/>
          </a:prstGeom>
        </p:spPr>
      </p:pic>
    </p:spTree>
    <p:extLst>
      <p:ext uri="{BB962C8B-B14F-4D97-AF65-F5344CB8AC3E}">
        <p14:creationId xmlns:p14="http://schemas.microsoft.com/office/powerpoint/2010/main" val="49735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Sedan sist</a:t>
            </a:r>
          </a:p>
        </p:txBody>
      </p:sp>
      <p:sp>
        <p:nvSpPr>
          <p:cNvPr id="3" name="Platshållare för innehåll 2"/>
          <p:cNvSpPr>
            <a:spLocks noGrp="1"/>
          </p:cNvSpPr>
          <p:nvPr>
            <p:ph idx="1"/>
          </p:nvPr>
        </p:nvSpPr>
        <p:spPr>
          <a:xfrm>
            <a:off x="827584" y="1616690"/>
            <a:ext cx="8229600" cy="4525963"/>
          </a:xfrm>
        </p:spPr>
        <p:txBody>
          <a:bodyPr>
            <a:normAutofit/>
          </a:bodyPr>
          <a:lstStyle/>
          <a:p>
            <a:r>
              <a:rPr lang="sv-SE" sz="2000" dirty="0"/>
              <a:t>Statsvetare i alla möjliga medier under valet. (Prof. Li </a:t>
            </a:r>
            <a:r>
              <a:rPr lang="sv-SE" sz="2000" dirty="0" err="1"/>
              <a:t>Bennich</a:t>
            </a:r>
            <a:r>
              <a:rPr lang="sv-SE" sz="2000" dirty="0"/>
              <a:t>-Björkman i topp)</a:t>
            </a:r>
          </a:p>
          <a:p>
            <a:r>
              <a:rPr lang="sv-SE" sz="2000" dirty="0"/>
              <a:t>Prof. Olle Lundin ofta i media, ang. jäv och kommunala affärer.</a:t>
            </a:r>
          </a:p>
          <a:p>
            <a:r>
              <a:rPr lang="sv-SE" sz="2000" dirty="0"/>
              <a:t>Prof. Vernon </a:t>
            </a:r>
            <a:r>
              <a:rPr lang="sv-SE" sz="2000" dirty="0" err="1"/>
              <a:t>Cooray</a:t>
            </a:r>
            <a:r>
              <a:rPr lang="sv-SE" sz="2000" dirty="0"/>
              <a:t>, i många medier ang. åska och blixtar.</a:t>
            </a:r>
          </a:p>
          <a:p>
            <a:endParaRPr lang="sv-SE" sz="2000" dirty="0"/>
          </a:p>
          <a:p>
            <a:r>
              <a:rPr lang="sv-SE" sz="2000" dirty="0"/>
              <a:t>Ledningsrådsinternat om </a:t>
            </a:r>
            <a:r>
              <a:rPr lang="sv-SE" sz="2000" dirty="0" err="1"/>
              <a:t>Fundraising</a:t>
            </a:r>
            <a:endParaRPr lang="sv-SE" sz="2000" dirty="0"/>
          </a:p>
          <a:p>
            <a:r>
              <a:rPr lang="sv-SE" sz="2000" dirty="0"/>
              <a:t>Internationella besök</a:t>
            </a:r>
          </a:p>
          <a:p>
            <a:r>
              <a:rPr lang="sv-SE" sz="2000" dirty="0"/>
              <a:t>Kulturnatten: 49 evenemang</a:t>
            </a:r>
          </a:p>
          <a:p>
            <a:endParaRPr lang="sv-SE" sz="2000" dirty="0"/>
          </a:p>
          <a:p>
            <a:pPr marL="0" indent="0">
              <a:buNone/>
            </a:pPr>
            <a:endParaRPr lang="sv-SE" sz="2000" dirty="0"/>
          </a:p>
        </p:txBody>
      </p:sp>
      <p:pic>
        <p:nvPicPr>
          <p:cNvPr id="4" name="Bildobjekt 3">
            <a:extLst>
              <a:ext uri="{FF2B5EF4-FFF2-40B4-BE49-F238E27FC236}">
                <a16:creationId xmlns:a16="http://schemas.microsoft.com/office/drawing/2014/main" id="{676BCD0D-52AC-5842-A969-853C70D867E5}"/>
              </a:ext>
            </a:extLst>
          </p:cNvPr>
          <p:cNvPicPr>
            <a:picLocks noChangeAspect="1"/>
          </p:cNvPicPr>
          <p:nvPr/>
        </p:nvPicPr>
        <p:blipFill>
          <a:blip r:embed="rId2"/>
          <a:stretch>
            <a:fillRect/>
          </a:stretch>
        </p:blipFill>
        <p:spPr>
          <a:xfrm>
            <a:off x="0" y="5427306"/>
            <a:ext cx="9144000" cy="1430694"/>
          </a:xfrm>
          <a:prstGeom prst="rect">
            <a:avLst/>
          </a:prstGeom>
        </p:spPr>
      </p:pic>
    </p:spTree>
    <p:extLst>
      <p:ext uri="{BB962C8B-B14F-4D97-AF65-F5344CB8AC3E}">
        <p14:creationId xmlns:p14="http://schemas.microsoft.com/office/powerpoint/2010/main" val="1732041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Priser, utnämningar och medel</a:t>
            </a:r>
          </a:p>
        </p:txBody>
      </p:sp>
      <p:sp>
        <p:nvSpPr>
          <p:cNvPr id="3" name="Platshållare för innehåll 2"/>
          <p:cNvSpPr>
            <a:spLocks noGrp="1"/>
          </p:cNvSpPr>
          <p:nvPr>
            <p:ph idx="1"/>
          </p:nvPr>
        </p:nvSpPr>
        <p:spPr>
          <a:xfrm>
            <a:off x="914400" y="1916832"/>
            <a:ext cx="8229600" cy="4525963"/>
          </a:xfrm>
        </p:spPr>
        <p:txBody>
          <a:bodyPr>
            <a:normAutofit/>
          </a:bodyPr>
          <a:lstStyle/>
          <a:p>
            <a:r>
              <a:rPr lang="sv-SE" sz="2000" dirty="0"/>
              <a:t>Disapriset till Li </a:t>
            </a:r>
            <a:r>
              <a:rPr lang="sv-SE" sz="2000" dirty="0" err="1"/>
              <a:t>Bennich</a:t>
            </a:r>
            <a:r>
              <a:rPr lang="sv-SE" sz="2000" dirty="0"/>
              <a:t>-Björkman</a:t>
            </a:r>
          </a:p>
          <a:p>
            <a:r>
              <a:rPr lang="sv-SE" sz="2000" dirty="0"/>
              <a:t>Hjärnäpplet till Håkan Engqvist</a:t>
            </a:r>
          </a:p>
          <a:p>
            <a:r>
              <a:rPr lang="sv-SE" sz="2000" dirty="0"/>
              <a:t>Gunilla Lundmark blir ny VD för UU Holding</a:t>
            </a:r>
          </a:p>
          <a:p>
            <a:r>
              <a:rPr lang="sv-SE" sz="2000" dirty="0"/>
              <a:t>Mats </a:t>
            </a:r>
            <a:r>
              <a:rPr lang="sv-SE" sz="2000" dirty="0" err="1"/>
              <a:t>Larhed</a:t>
            </a:r>
            <a:r>
              <a:rPr lang="sv-SE" sz="2000" dirty="0"/>
              <a:t> – ordförande i EATRIS</a:t>
            </a:r>
          </a:p>
          <a:p>
            <a:r>
              <a:rPr lang="sv-SE" sz="2000" dirty="0"/>
              <a:t>Kristina Edström får KTH:s stora pris</a:t>
            </a:r>
          </a:p>
          <a:p>
            <a:r>
              <a:rPr lang="sv-SE" sz="2000" dirty="0"/>
              <a:t>4 ERC </a:t>
            </a:r>
            <a:r>
              <a:rPr lang="sv-SE" sz="2000" dirty="0" err="1"/>
              <a:t>Starting</a:t>
            </a:r>
            <a:r>
              <a:rPr lang="sv-SE" sz="2000" dirty="0"/>
              <a:t> Grants</a:t>
            </a:r>
          </a:p>
          <a:p>
            <a:pPr marL="0" indent="0">
              <a:buNone/>
            </a:pPr>
            <a:endParaRPr lang="sv-SE" sz="2000" dirty="0"/>
          </a:p>
          <a:p>
            <a:endParaRPr lang="sv-SE" sz="2000" dirty="0"/>
          </a:p>
        </p:txBody>
      </p:sp>
      <p:pic>
        <p:nvPicPr>
          <p:cNvPr id="4" name="Bildobjekt 3">
            <a:extLst>
              <a:ext uri="{FF2B5EF4-FFF2-40B4-BE49-F238E27FC236}">
                <a16:creationId xmlns:a16="http://schemas.microsoft.com/office/drawing/2014/main" id="{676BCD0D-52AC-5842-A969-853C70D867E5}"/>
              </a:ext>
            </a:extLst>
          </p:cNvPr>
          <p:cNvPicPr>
            <a:picLocks noChangeAspect="1"/>
          </p:cNvPicPr>
          <p:nvPr/>
        </p:nvPicPr>
        <p:blipFill>
          <a:blip r:embed="rId2"/>
          <a:stretch>
            <a:fillRect/>
          </a:stretch>
        </p:blipFill>
        <p:spPr>
          <a:xfrm>
            <a:off x="0" y="5427306"/>
            <a:ext cx="9144000" cy="1430694"/>
          </a:xfrm>
          <a:prstGeom prst="rect">
            <a:avLst/>
          </a:prstGeom>
        </p:spPr>
      </p:pic>
      <p:pic>
        <p:nvPicPr>
          <p:cNvPr id="5" name="Bildobjekt 4">
            <a:extLst>
              <a:ext uri="{FF2B5EF4-FFF2-40B4-BE49-F238E27FC236}">
                <a16:creationId xmlns:a16="http://schemas.microsoft.com/office/drawing/2014/main" id="{E6E00402-0F81-C14C-B49D-B8DA640B6EA6}"/>
              </a:ext>
            </a:extLst>
          </p:cNvPr>
          <p:cNvPicPr>
            <a:picLocks noChangeAspect="1"/>
          </p:cNvPicPr>
          <p:nvPr/>
        </p:nvPicPr>
        <p:blipFill>
          <a:blip r:embed="rId3"/>
          <a:stretch>
            <a:fillRect/>
          </a:stretch>
        </p:blipFill>
        <p:spPr>
          <a:xfrm>
            <a:off x="0" y="5454690"/>
            <a:ext cx="9144000" cy="1430694"/>
          </a:xfrm>
          <a:prstGeom prst="rect">
            <a:avLst/>
          </a:prstGeom>
        </p:spPr>
      </p:pic>
    </p:spTree>
    <p:extLst>
      <p:ext uri="{BB962C8B-B14F-4D97-AF65-F5344CB8AC3E}">
        <p14:creationId xmlns:p14="http://schemas.microsoft.com/office/powerpoint/2010/main" val="310589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På gång</a:t>
            </a:r>
          </a:p>
        </p:txBody>
      </p:sp>
      <p:sp>
        <p:nvSpPr>
          <p:cNvPr id="3" name="Platshållare för innehåll 2"/>
          <p:cNvSpPr>
            <a:spLocks noGrp="1"/>
          </p:cNvSpPr>
          <p:nvPr>
            <p:ph idx="1"/>
          </p:nvPr>
        </p:nvSpPr>
        <p:spPr>
          <a:xfrm>
            <a:off x="683568" y="2332037"/>
            <a:ext cx="3384376" cy="4525963"/>
          </a:xfrm>
        </p:spPr>
        <p:txBody>
          <a:bodyPr>
            <a:normAutofit/>
          </a:bodyPr>
          <a:lstStyle/>
          <a:p>
            <a:r>
              <a:rPr lang="sv-SE" dirty="0"/>
              <a:t>Samtalsserie i humanistiska teatern börjar 18 september</a:t>
            </a:r>
          </a:p>
          <a:p>
            <a:pPr marL="0" indent="0">
              <a:buNone/>
            </a:pPr>
            <a:endParaRPr lang="sv-SE" dirty="0"/>
          </a:p>
          <a:p>
            <a:r>
              <a:rPr lang="sv-SE" dirty="0"/>
              <a:t>Beatleskonsert 6-7 oktober med Akademiska kapellet och fyra studenter som sångare</a:t>
            </a:r>
          </a:p>
        </p:txBody>
      </p:sp>
      <p:pic>
        <p:nvPicPr>
          <p:cNvPr id="5" name="Bildobjekt 4">
            <a:extLst>
              <a:ext uri="{FF2B5EF4-FFF2-40B4-BE49-F238E27FC236}">
                <a16:creationId xmlns:a16="http://schemas.microsoft.com/office/drawing/2014/main" id="{5D9F03B4-581B-234E-8D09-FBA9E872D3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32040" y="4123744"/>
            <a:ext cx="3600399" cy="2341915"/>
          </a:xfrm>
          <a:prstGeom prst="rect">
            <a:avLst/>
          </a:prstGeom>
        </p:spPr>
      </p:pic>
      <p:pic>
        <p:nvPicPr>
          <p:cNvPr id="4" name="Bildobjekt 3">
            <a:extLst>
              <a:ext uri="{FF2B5EF4-FFF2-40B4-BE49-F238E27FC236}">
                <a16:creationId xmlns:a16="http://schemas.microsoft.com/office/drawing/2014/main" id="{42738FE9-F280-D248-B591-796F7FFCB375}"/>
              </a:ext>
            </a:extLst>
          </p:cNvPr>
          <p:cNvPicPr>
            <a:picLocks noChangeAspect="1"/>
          </p:cNvPicPr>
          <p:nvPr/>
        </p:nvPicPr>
        <p:blipFill rotWithShape="1">
          <a:blip r:embed="rId3"/>
          <a:srcRect b="30704"/>
          <a:stretch/>
        </p:blipFill>
        <p:spPr>
          <a:xfrm>
            <a:off x="4932040" y="1556792"/>
            <a:ext cx="3600400" cy="2494944"/>
          </a:xfrm>
          <a:prstGeom prst="rect">
            <a:avLst/>
          </a:prstGeom>
        </p:spPr>
      </p:pic>
    </p:spTree>
    <p:extLst>
      <p:ext uri="{BB962C8B-B14F-4D97-AF65-F5344CB8AC3E}">
        <p14:creationId xmlns:p14="http://schemas.microsoft.com/office/powerpoint/2010/main" val="3536295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Media</a:t>
            </a:r>
          </a:p>
        </p:txBody>
      </p:sp>
      <p:sp>
        <p:nvSpPr>
          <p:cNvPr id="3" name="Platshållare för innehåll 2"/>
          <p:cNvSpPr>
            <a:spLocks noGrp="1"/>
          </p:cNvSpPr>
          <p:nvPr>
            <p:ph idx="1"/>
          </p:nvPr>
        </p:nvSpPr>
        <p:spPr>
          <a:xfrm>
            <a:off x="791580" y="1513384"/>
            <a:ext cx="7560840" cy="4140819"/>
          </a:xfrm>
        </p:spPr>
        <p:txBody>
          <a:bodyPr>
            <a:normAutofit fontScale="47500" lnSpcReduction="20000"/>
          </a:bodyPr>
          <a:lstStyle/>
          <a:p>
            <a:r>
              <a:rPr lang="sv-SE" sz="5000" dirty="0"/>
              <a:t>Antalet döda i organiserat våld fortsätter minska </a:t>
            </a:r>
          </a:p>
          <a:p>
            <a:r>
              <a:rPr lang="sv-SE" sz="5000" dirty="0"/>
              <a:t>Kaninens tama beteende associerat med tydliga förändringar i hjärnans utveckling</a:t>
            </a:r>
          </a:p>
          <a:p>
            <a:r>
              <a:rPr lang="sv-SE" sz="5000" dirty="0"/>
              <a:t>Nytt sätt att behandla bakterieinfektioner kan öka effektiviteten av antibiotika</a:t>
            </a:r>
          </a:p>
          <a:p>
            <a:r>
              <a:rPr lang="sv-SE" sz="5000" dirty="0"/>
              <a:t>Kriget i jorden: Global studie visar hur mikroorganismer konkurrerar</a:t>
            </a:r>
          </a:p>
          <a:p>
            <a:r>
              <a:rPr lang="sv-SE" sz="5000" dirty="0"/>
              <a:t>66 miljoner år gammal katastrof påverkar fortfarande hajar</a:t>
            </a:r>
          </a:p>
          <a:p>
            <a:r>
              <a:rPr lang="sv-SE" sz="5000" dirty="0"/>
              <a:t>För mycket bak för lite mat </a:t>
            </a:r>
          </a:p>
          <a:p>
            <a:r>
              <a:rPr lang="sv-SE" sz="5000" dirty="0"/>
              <a:t>Så bidrar störd sömn till ofördelaktig viktuppgång </a:t>
            </a:r>
            <a:endParaRPr lang="sv-SE" dirty="0"/>
          </a:p>
        </p:txBody>
      </p:sp>
      <p:pic>
        <p:nvPicPr>
          <p:cNvPr id="4" name="Bildobjekt 3" descr="30.jpg">
            <a:extLst>
              <a:ext uri="{FF2B5EF4-FFF2-40B4-BE49-F238E27FC236}">
                <a16:creationId xmlns:a16="http://schemas.microsoft.com/office/drawing/2014/main" id="{4ACF8D1E-3E26-744F-B431-CE9B78BE0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1587"/>
            <a:ext cx="9144000" cy="1547813"/>
          </a:xfrm>
          <a:prstGeom prst="rect">
            <a:avLst/>
          </a:prstGeom>
        </p:spPr>
      </p:pic>
    </p:spTree>
    <p:extLst>
      <p:ext uri="{BB962C8B-B14F-4D97-AF65-F5344CB8AC3E}">
        <p14:creationId xmlns:p14="http://schemas.microsoft.com/office/powerpoint/2010/main" val="150844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Recentiorer ht18</a:t>
            </a:r>
          </a:p>
        </p:txBody>
      </p:sp>
      <p:sp>
        <p:nvSpPr>
          <p:cNvPr id="3" name="Platshållare för innehåll 2"/>
          <p:cNvSpPr>
            <a:spLocks noGrp="1"/>
          </p:cNvSpPr>
          <p:nvPr>
            <p:ph sz="quarter" idx="13"/>
          </p:nvPr>
        </p:nvSpPr>
        <p:spPr>
          <a:xfrm>
            <a:off x="827584" y="1772817"/>
            <a:ext cx="7488832" cy="2664296"/>
          </a:xfrm>
        </p:spPr>
        <p:txBody>
          <a:bodyPr>
            <a:normAutofit fontScale="85000" lnSpcReduction="10000"/>
          </a:bodyPr>
          <a:lstStyle/>
          <a:p>
            <a:r>
              <a:rPr lang="sv-SE" dirty="0"/>
              <a:t>9500 nyantagna (varav 550 på Campus Gotland)</a:t>
            </a:r>
          </a:p>
          <a:p>
            <a:r>
              <a:rPr lang="sv-SE" dirty="0"/>
              <a:t>Nyantagna internationella studenter 1600 (varav 110 på Campus Gotland)</a:t>
            </a:r>
          </a:p>
          <a:p>
            <a:r>
              <a:rPr lang="sv-SE" dirty="0"/>
              <a:t>Välkomstringningar till 5000 studenter (varav 1000 internationella master)</a:t>
            </a:r>
          </a:p>
          <a:p>
            <a:r>
              <a:rPr lang="sv-SE" dirty="0" err="1"/>
              <a:t>Welcome</a:t>
            </a:r>
            <a:r>
              <a:rPr lang="sv-SE" dirty="0"/>
              <a:t> Reception 29 aug (1000 studenter)</a:t>
            </a:r>
          </a:p>
          <a:p>
            <a:r>
              <a:rPr lang="sv-SE" dirty="0"/>
              <a:t>Reccemottagning 31 aug (2000 studenter)</a:t>
            </a:r>
          </a:p>
          <a:p>
            <a:r>
              <a:rPr lang="sv-SE" dirty="0"/>
              <a:t>Välkomstmottagning Campus Gotland 3 </a:t>
            </a:r>
            <a:r>
              <a:rPr lang="sv-SE" dirty="0" err="1"/>
              <a:t>sept</a:t>
            </a:r>
            <a:r>
              <a:rPr lang="sv-SE" dirty="0"/>
              <a:t> (500 studenter)</a:t>
            </a:r>
          </a:p>
          <a:p>
            <a:endParaRPr lang="sv-SE" dirty="0"/>
          </a:p>
          <a:p>
            <a:endParaRPr lang="sv-SE" dirty="0"/>
          </a:p>
          <a:p>
            <a:endParaRPr lang="sv-SE" dirty="0"/>
          </a:p>
        </p:txBody>
      </p:sp>
      <p:pic>
        <p:nvPicPr>
          <p:cNvPr id="4" name="Bildobjekt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7864" y="4581128"/>
            <a:ext cx="5724128" cy="2129993"/>
          </a:xfrm>
          <a:prstGeom prst="rect">
            <a:avLst/>
          </a:prstGeom>
        </p:spPr>
      </p:pic>
    </p:spTree>
    <p:extLst>
      <p:ext uri="{BB962C8B-B14F-4D97-AF65-F5344CB8AC3E}">
        <p14:creationId xmlns:p14="http://schemas.microsoft.com/office/powerpoint/2010/main" val="305633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DE8758-B4DD-6A47-867C-E93129D41231}"/>
              </a:ext>
            </a:extLst>
          </p:cNvPr>
          <p:cNvSpPr>
            <a:spLocks noGrp="1"/>
          </p:cNvSpPr>
          <p:nvPr>
            <p:ph type="title"/>
          </p:nvPr>
        </p:nvSpPr>
        <p:spPr/>
        <p:txBody>
          <a:bodyPr>
            <a:normAutofit fontScale="90000"/>
          </a:bodyPr>
          <a:lstStyle/>
          <a:p>
            <a:pPr algn="r"/>
            <a:r>
              <a:rPr lang="sv-SE" dirty="0"/>
              <a:t>Revidering av Mål och strategier</a:t>
            </a:r>
          </a:p>
        </p:txBody>
      </p:sp>
      <p:sp>
        <p:nvSpPr>
          <p:cNvPr id="3" name="Platshållare för innehåll 2">
            <a:extLst>
              <a:ext uri="{FF2B5EF4-FFF2-40B4-BE49-F238E27FC236}">
                <a16:creationId xmlns:a16="http://schemas.microsoft.com/office/drawing/2014/main" id="{C063F153-61EF-5C48-B321-162CF11E20A3}"/>
              </a:ext>
            </a:extLst>
          </p:cNvPr>
          <p:cNvSpPr>
            <a:spLocks noGrp="1"/>
          </p:cNvSpPr>
          <p:nvPr>
            <p:ph sz="quarter" idx="13"/>
          </p:nvPr>
        </p:nvSpPr>
        <p:spPr>
          <a:xfrm>
            <a:off x="755576" y="1484785"/>
            <a:ext cx="7931224" cy="4284054"/>
          </a:xfrm>
        </p:spPr>
        <p:txBody>
          <a:bodyPr/>
          <a:lstStyle/>
          <a:p>
            <a:r>
              <a:rPr lang="sv-SE" dirty="0"/>
              <a:t>Projektorganisation och projektplan på plats</a:t>
            </a:r>
          </a:p>
          <a:p>
            <a:r>
              <a:rPr lang="sv-SE" dirty="0"/>
              <a:t>Dialoger under hösten (nämnder, råd, konsistoriet)</a:t>
            </a:r>
          </a:p>
          <a:p>
            <a:r>
              <a:rPr lang="sv-SE" dirty="0"/>
              <a:t>Skrivande och extern feedback under våren</a:t>
            </a:r>
          </a:p>
          <a:p>
            <a:r>
              <a:rPr lang="sv-SE" dirty="0"/>
              <a:t>Överväganden och vägval</a:t>
            </a:r>
          </a:p>
          <a:p>
            <a:pPr lvl="1"/>
            <a:r>
              <a:rPr lang="sv-SE" dirty="0"/>
              <a:t>”Major Revision”</a:t>
            </a:r>
          </a:p>
          <a:p>
            <a:pPr lvl="1"/>
            <a:r>
              <a:rPr lang="sv-SE" dirty="0"/>
              <a:t>Strategisk plan snarare än värdegrund</a:t>
            </a:r>
          </a:p>
          <a:p>
            <a:pPr lvl="1"/>
            <a:r>
              <a:rPr lang="sv-SE" dirty="0"/>
              <a:t>Framåtsyftande på basis av kritisk självvärdering (”</a:t>
            </a:r>
            <a:r>
              <a:rPr lang="sv-SE" dirty="0" err="1"/>
              <a:t>KoF</a:t>
            </a:r>
            <a:r>
              <a:rPr lang="sv-SE" dirty="0"/>
              <a:t>-ansats”)</a:t>
            </a:r>
          </a:p>
          <a:p>
            <a:pPr lvl="1"/>
            <a:r>
              <a:rPr lang="sv-SE" dirty="0"/>
              <a:t>Tydligare mål</a:t>
            </a:r>
          </a:p>
          <a:p>
            <a:pPr lvl="1"/>
            <a:endParaRPr lang="sv-SE" dirty="0"/>
          </a:p>
        </p:txBody>
      </p:sp>
      <p:pic>
        <p:nvPicPr>
          <p:cNvPr id="4" name="Bildobjekt 3">
            <a:extLst>
              <a:ext uri="{FF2B5EF4-FFF2-40B4-BE49-F238E27FC236}">
                <a16:creationId xmlns:a16="http://schemas.microsoft.com/office/drawing/2014/main" id="{C14FA1A3-B0A2-9D4E-BB2B-EF8F9B99AD3D}"/>
              </a:ext>
            </a:extLst>
          </p:cNvPr>
          <p:cNvPicPr>
            <a:picLocks noChangeAspect="1"/>
          </p:cNvPicPr>
          <p:nvPr/>
        </p:nvPicPr>
        <p:blipFill>
          <a:blip r:embed="rId2"/>
          <a:stretch>
            <a:fillRect/>
          </a:stretch>
        </p:blipFill>
        <p:spPr>
          <a:xfrm>
            <a:off x="0" y="5454690"/>
            <a:ext cx="9144000" cy="1430694"/>
          </a:xfrm>
          <a:prstGeom prst="rect">
            <a:avLst/>
          </a:prstGeom>
        </p:spPr>
      </p:pic>
    </p:spTree>
    <p:extLst>
      <p:ext uri="{BB962C8B-B14F-4D97-AF65-F5344CB8AC3E}">
        <p14:creationId xmlns:p14="http://schemas.microsoft.com/office/powerpoint/2010/main" val="266318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C68D1AC-18CC-4B4C-875B-AE9980DA7726}"/>
              </a:ext>
            </a:extLst>
          </p:cNvPr>
          <p:cNvPicPr>
            <a:picLocks noChangeAspect="1"/>
          </p:cNvPicPr>
          <p:nvPr/>
        </p:nvPicPr>
        <p:blipFill>
          <a:blip r:embed="rId2"/>
          <a:stretch>
            <a:fillRect/>
          </a:stretch>
        </p:blipFill>
        <p:spPr>
          <a:xfrm>
            <a:off x="0" y="0"/>
            <a:ext cx="9144000" cy="6858000"/>
          </a:xfrm>
          <a:prstGeom prst="rect">
            <a:avLst/>
          </a:prstGeom>
        </p:spPr>
      </p:pic>
      <p:sp>
        <p:nvSpPr>
          <p:cNvPr id="5" name="Rektangel 4">
            <a:extLst>
              <a:ext uri="{FF2B5EF4-FFF2-40B4-BE49-F238E27FC236}">
                <a16:creationId xmlns:a16="http://schemas.microsoft.com/office/drawing/2014/main" id="{35B8B16D-0947-5E4A-B9CB-D92234031AD3}"/>
              </a:ext>
            </a:extLst>
          </p:cNvPr>
          <p:cNvSpPr/>
          <p:nvPr/>
        </p:nvSpPr>
        <p:spPr>
          <a:xfrm>
            <a:off x="2915816" y="548680"/>
            <a:ext cx="5976664" cy="864096"/>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763688" y="609600"/>
            <a:ext cx="6984776" cy="731168"/>
          </a:xfrm>
        </p:spPr>
        <p:txBody>
          <a:bodyPr/>
          <a:lstStyle/>
          <a:p>
            <a:r>
              <a:rPr lang="sv-SE" dirty="0"/>
              <a:t>Preliminär disposition</a:t>
            </a:r>
          </a:p>
        </p:txBody>
      </p:sp>
      <p:sp>
        <p:nvSpPr>
          <p:cNvPr id="6" name="Rektangel 5">
            <a:extLst>
              <a:ext uri="{FF2B5EF4-FFF2-40B4-BE49-F238E27FC236}">
                <a16:creationId xmlns:a16="http://schemas.microsoft.com/office/drawing/2014/main" id="{0DBFC250-8274-3942-B418-4F963C1636DA}"/>
              </a:ext>
            </a:extLst>
          </p:cNvPr>
          <p:cNvSpPr/>
          <p:nvPr/>
        </p:nvSpPr>
        <p:spPr>
          <a:xfrm>
            <a:off x="541784" y="1772816"/>
            <a:ext cx="8350696" cy="4824536"/>
          </a:xfrm>
          <a:prstGeom prst="rect">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innehåll 2"/>
          <p:cNvSpPr>
            <a:spLocks noGrp="1"/>
          </p:cNvSpPr>
          <p:nvPr>
            <p:ph idx="1"/>
          </p:nvPr>
        </p:nvSpPr>
        <p:spPr>
          <a:xfrm>
            <a:off x="541784" y="1473696"/>
            <a:ext cx="8062664" cy="5123656"/>
          </a:xfrm>
        </p:spPr>
        <p:txBody>
          <a:bodyPr/>
          <a:lstStyle/>
          <a:p>
            <a:r>
              <a:rPr lang="sv-SE" dirty="0"/>
              <a:t>Förord (autonomi, handlingsfrihet, förnyelseförmåga, förtroende)</a:t>
            </a:r>
          </a:p>
          <a:p>
            <a:r>
              <a:rPr lang="sv-SE" dirty="0"/>
              <a:t>UU i världen: uppgift och samhällsroll (bättre värld, hållbar utveckling, öppenhet, samverkan)</a:t>
            </a:r>
          </a:p>
          <a:p>
            <a:r>
              <a:rPr lang="sv-SE" dirty="0"/>
              <a:t>Forskning och utbildning av högsta kvalitet och relevans (vad ska känneteckna, hur utveckla, strategier)</a:t>
            </a:r>
          </a:p>
          <a:p>
            <a:r>
              <a:rPr lang="sv-SE" dirty="0"/>
              <a:t>Prioriterade utvecklingsområden (kvalitet, </a:t>
            </a:r>
            <a:r>
              <a:rPr lang="sv-SE" dirty="0" err="1"/>
              <a:t>internatio-nalisering</a:t>
            </a:r>
            <a:r>
              <a:rPr lang="sv-SE" dirty="0"/>
              <a:t>, forskningsinfrastruktur, kompetens och karriär, universitetsmiljö i utveckling – lika villkor , Campus Gotland , samordnat stöd)</a:t>
            </a:r>
          </a:p>
          <a:p>
            <a:r>
              <a:rPr lang="sv-SE" dirty="0"/>
              <a:t>Resultatuppföljning, indikatorer, nyckeltal</a:t>
            </a:r>
          </a:p>
        </p:txBody>
      </p:sp>
    </p:spTree>
    <p:extLst>
      <p:ext uri="{BB962C8B-B14F-4D97-AF65-F5344CB8AC3E}">
        <p14:creationId xmlns:p14="http://schemas.microsoft.com/office/powerpoint/2010/main" val="14443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FB01D0-B9CB-844B-9DBD-B87D44AC72F0}"/>
              </a:ext>
            </a:extLst>
          </p:cNvPr>
          <p:cNvSpPr>
            <a:spLocks noGrp="1"/>
          </p:cNvSpPr>
          <p:nvPr>
            <p:ph type="title"/>
          </p:nvPr>
        </p:nvSpPr>
        <p:spPr/>
        <p:txBody>
          <a:bodyPr/>
          <a:lstStyle/>
          <a:p>
            <a:r>
              <a:rPr lang="sv-SE" dirty="0"/>
              <a:t>Uppföljning av KoF17</a:t>
            </a:r>
          </a:p>
        </p:txBody>
      </p:sp>
      <p:sp>
        <p:nvSpPr>
          <p:cNvPr id="3" name="Platshållare för innehåll 2">
            <a:extLst>
              <a:ext uri="{FF2B5EF4-FFF2-40B4-BE49-F238E27FC236}">
                <a16:creationId xmlns:a16="http://schemas.microsoft.com/office/drawing/2014/main" id="{BC437A29-131B-F349-9311-9F47B280BD29}"/>
              </a:ext>
            </a:extLst>
          </p:cNvPr>
          <p:cNvSpPr>
            <a:spLocks noGrp="1"/>
          </p:cNvSpPr>
          <p:nvPr>
            <p:ph idx="1"/>
          </p:nvPr>
        </p:nvSpPr>
        <p:spPr>
          <a:xfrm>
            <a:off x="755576" y="1661302"/>
            <a:ext cx="8039327" cy="3996803"/>
          </a:xfrm>
        </p:spPr>
        <p:txBody>
          <a:bodyPr>
            <a:normAutofit fontScale="92500"/>
          </a:bodyPr>
          <a:lstStyle/>
          <a:p>
            <a:r>
              <a:rPr lang="sv-SE" dirty="0"/>
              <a:t>Analyser av rekommendationerna och åtgärder pågår.</a:t>
            </a:r>
          </a:p>
          <a:p>
            <a:r>
              <a:rPr lang="sv-SE" dirty="0"/>
              <a:t>Vetenskapsområden/fakulteter följer upp institutionernas arbete. Rektor följer upp vetenskapsområdenas jobb.</a:t>
            </a:r>
          </a:p>
          <a:p>
            <a:r>
              <a:rPr lang="sv-SE" dirty="0"/>
              <a:t>Universitetsförvaltningen ger stöd.</a:t>
            </a:r>
          </a:p>
          <a:p>
            <a:r>
              <a:rPr lang="sv-SE" dirty="0"/>
              <a:t>Redovisas i ordinarie verksamhetsplanering och uppföljning.</a:t>
            </a:r>
          </a:p>
          <a:p>
            <a:r>
              <a:rPr lang="sv-SE" dirty="0"/>
              <a:t>Kollegialt utbyte av kunskaper och erfarenheter kopplas till åtgärdsarbetet.</a:t>
            </a:r>
          </a:p>
          <a:p>
            <a:r>
              <a:rPr lang="sv-SE" dirty="0"/>
              <a:t>Externa kollegor bidrar med utifrånperspektiv genom </a:t>
            </a:r>
            <a:r>
              <a:rPr lang="sv-SE" i="1" dirty="0" err="1"/>
              <a:t>peer</a:t>
            </a:r>
            <a:r>
              <a:rPr lang="sv-SE" i="1" dirty="0"/>
              <a:t> </a:t>
            </a:r>
            <a:r>
              <a:rPr lang="sv-SE" i="1" dirty="0" err="1"/>
              <a:t>review</a:t>
            </a:r>
            <a:r>
              <a:rPr lang="sv-SE" dirty="0"/>
              <a:t>.</a:t>
            </a:r>
          </a:p>
          <a:p>
            <a:pPr marL="0" indent="0">
              <a:buNone/>
            </a:pPr>
            <a:endParaRPr lang="sv-SE" dirty="0"/>
          </a:p>
        </p:txBody>
      </p:sp>
      <p:pic>
        <p:nvPicPr>
          <p:cNvPr id="4" name="Bildobjekt 3" descr="49.jpg">
            <a:extLst>
              <a:ext uri="{FF2B5EF4-FFF2-40B4-BE49-F238E27FC236}">
                <a16:creationId xmlns:a16="http://schemas.microsoft.com/office/drawing/2014/main" id="{5C7FB257-4D9A-0D44-A6EA-1BCEEC7B05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337571"/>
            <a:ext cx="9144000" cy="1547813"/>
          </a:xfrm>
          <a:prstGeom prst="rect">
            <a:avLst/>
          </a:prstGeom>
        </p:spPr>
      </p:pic>
    </p:spTree>
    <p:extLst>
      <p:ext uri="{BB962C8B-B14F-4D97-AF65-F5344CB8AC3E}">
        <p14:creationId xmlns:p14="http://schemas.microsoft.com/office/powerpoint/2010/main" val="416818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03E94F-6966-A142-B197-BFA162C99D50}"/>
              </a:ext>
            </a:extLst>
          </p:cNvPr>
          <p:cNvSpPr>
            <a:spLocks noGrp="1"/>
          </p:cNvSpPr>
          <p:nvPr>
            <p:ph type="title"/>
          </p:nvPr>
        </p:nvSpPr>
        <p:spPr/>
        <p:txBody>
          <a:bodyPr/>
          <a:lstStyle/>
          <a:p>
            <a:r>
              <a:rPr lang="sv-SE" dirty="0"/>
              <a:t>Shanghai-rankingen</a:t>
            </a:r>
          </a:p>
        </p:txBody>
      </p:sp>
      <p:sp>
        <p:nvSpPr>
          <p:cNvPr id="7" name="Rectangle 3">
            <a:extLst>
              <a:ext uri="{FF2B5EF4-FFF2-40B4-BE49-F238E27FC236}">
                <a16:creationId xmlns:a16="http://schemas.microsoft.com/office/drawing/2014/main" id="{196B5F45-BF28-D34D-BF6D-219D37C75499}"/>
              </a:ext>
            </a:extLst>
          </p:cNvPr>
          <p:cNvSpPr>
            <a:spLocks noChangeArrowheads="1"/>
          </p:cNvSpPr>
          <p:nvPr/>
        </p:nvSpPr>
        <p:spPr bwMode="auto">
          <a:xfrm>
            <a:off x="817240" y="1844824"/>
            <a:ext cx="807524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eaLnBrk="0" fontAlgn="base" hangingPunct="0">
              <a:spcBef>
                <a:spcPct val="0"/>
              </a:spcBef>
              <a:spcAft>
                <a:spcPct val="0"/>
              </a:spcAft>
              <a:buFont typeface="Arial" panose="020B0604020202020204" pitchFamily="34" charset="0"/>
              <a:buChar char="•"/>
            </a:pPr>
            <a:r>
              <a:rPr lang="sv-SE" altLang="sv-SE" sz="2400" dirty="0">
                <a:latin typeface="Arial" panose="020B0604020202020204" pitchFamily="34" charset="0"/>
                <a:ea typeface="Times New Roman" panose="02020603050405020304" pitchFamily="18" charset="0"/>
                <a:cs typeface="Arial" panose="020B0604020202020204" pitchFamily="34" charset="0"/>
              </a:rPr>
              <a:t>Den mest trögrörliga av de tre stora internationella rankingarna</a:t>
            </a:r>
            <a:endParaRPr lang="sv-SE" altLang="sv-SE" sz="24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altLang="sv-SE"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Bygger på: internationella priser och medaljer samt </a:t>
            </a:r>
            <a:r>
              <a:rPr kumimoji="0" lang="sv-SE" altLang="sv-SE" sz="240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bibliometri</a:t>
            </a:r>
            <a:r>
              <a:rPr kumimoji="0" lang="sv-SE" altLang="sv-SE"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altLang="sv-SE"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Många artiklar </a:t>
            </a:r>
            <a:r>
              <a:rPr kumimoji="0" lang="sv-SE" altLang="sv-SE" sz="2400"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men</a:t>
            </a:r>
            <a:r>
              <a:rPr kumimoji="0" lang="sv-SE" altLang="sv-SE"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låga citeringsvärden</a:t>
            </a:r>
            <a:endParaRPr lang="sv-SE" altLang="sv-SE" sz="2400" dirty="0">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altLang="sv-SE" sz="240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Political</a:t>
            </a:r>
            <a:r>
              <a:rPr kumimoji="0" lang="sv-SE" altLang="sv-SE" sz="24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science (33) Fysik (39) Vårdvetenskap (49)</a:t>
            </a:r>
            <a:endParaRPr kumimoji="0" lang="sv-SE" altLang="sv-SE" sz="24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altLang="sv-SE" sz="2400" i="0" u="none" strike="noStrike" cap="none" normalizeH="0" baseline="0" dirty="0">
                <a:ln>
                  <a:noFill/>
                </a:ln>
                <a:solidFill>
                  <a:srgbClr val="050505"/>
                </a:solidFill>
                <a:effectLst/>
                <a:latin typeface="Arial" panose="020B0604020202020204" pitchFamily="34" charset="0"/>
                <a:ea typeface="Times New Roman" panose="02020603050405020304" pitchFamily="18" charset="0"/>
                <a:cs typeface="Arial" panose="020B0604020202020204" pitchFamily="34" charset="0"/>
              </a:rPr>
              <a:t>UU (63), KI (44), SU (77), Köpenhamns universitet (29), Universitet i Oslo (62)</a:t>
            </a:r>
            <a:endParaRPr kumimoji="0" lang="sv-SE" altLang="sv-SE" sz="24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Bildobjekt 2">
            <a:extLst>
              <a:ext uri="{FF2B5EF4-FFF2-40B4-BE49-F238E27FC236}">
                <a16:creationId xmlns:a16="http://schemas.microsoft.com/office/drawing/2014/main" id="{EB733854-C148-3E40-B00B-48928D5B29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60782" y="5013176"/>
            <a:ext cx="1931698" cy="1727780"/>
          </a:xfrm>
          <a:prstGeom prst="rect">
            <a:avLst/>
          </a:prstGeom>
          <a:ln>
            <a:solidFill>
              <a:schemeClr val="bg1"/>
            </a:solidFill>
          </a:ln>
        </p:spPr>
      </p:pic>
    </p:spTree>
    <p:extLst>
      <p:ext uri="{BB962C8B-B14F-4D97-AF65-F5344CB8AC3E}">
        <p14:creationId xmlns:p14="http://schemas.microsoft.com/office/powerpoint/2010/main" val="315871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03E94F-6966-A142-B197-BFA162C99D50}"/>
              </a:ext>
            </a:extLst>
          </p:cNvPr>
          <p:cNvSpPr>
            <a:spLocks noGrp="1"/>
          </p:cNvSpPr>
          <p:nvPr>
            <p:ph type="title"/>
          </p:nvPr>
        </p:nvSpPr>
        <p:spPr/>
        <p:txBody>
          <a:bodyPr/>
          <a:lstStyle/>
          <a:p>
            <a:r>
              <a:rPr lang="sv-SE" dirty="0"/>
              <a:t>Shanghai-rankingen</a:t>
            </a:r>
          </a:p>
        </p:txBody>
      </p:sp>
      <p:graphicFrame>
        <p:nvGraphicFramePr>
          <p:cNvPr id="5" name="Platshållare för innehåll 4">
            <a:extLst>
              <a:ext uri="{FF2B5EF4-FFF2-40B4-BE49-F238E27FC236}">
                <a16:creationId xmlns:a16="http://schemas.microsoft.com/office/drawing/2014/main" id="{6BB67A62-6A8D-584E-9686-9E35C4AB377E}"/>
              </a:ext>
            </a:extLst>
          </p:cNvPr>
          <p:cNvGraphicFramePr>
            <a:graphicFrameLocks noGrp="1"/>
          </p:cNvGraphicFramePr>
          <p:nvPr>
            <p:ph idx="1"/>
            <p:extLst>
              <p:ext uri="{D42A27DB-BD31-4B8C-83A1-F6EECF244321}">
                <p14:modId xmlns:p14="http://schemas.microsoft.com/office/powerpoint/2010/main" val="3444832047"/>
              </p:ext>
            </p:extLst>
          </p:nvPr>
        </p:nvGraphicFramePr>
        <p:xfrm>
          <a:off x="481860" y="4666844"/>
          <a:ext cx="4738212" cy="1601724"/>
        </p:xfrm>
        <a:graphic>
          <a:graphicData uri="http://schemas.openxmlformats.org/drawingml/2006/table">
            <a:tbl>
              <a:tblPr firstRow="1" firstCol="1" bandRow="1">
                <a:tableStyleId>{5C22544A-7EE6-4342-B048-85BDC9FD1C3A}</a:tableStyleId>
              </a:tblPr>
              <a:tblGrid>
                <a:gridCol w="1537335">
                  <a:extLst>
                    <a:ext uri="{9D8B030D-6E8A-4147-A177-3AD203B41FA5}">
                      <a16:colId xmlns:a16="http://schemas.microsoft.com/office/drawing/2014/main" val="308250336"/>
                    </a:ext>
                  </a:extLst>
                </a:gridCol>
                <a:gridCol w="1112645">
                  <a:extLst>
                    <a:ext uri="{9D8B030D-6E8A-4147-A177-3AD203B41FA5}">
                      <a16:colId xmlns:a16="http://schemas.microsoft.com/office/drawing/2014/main" val="3139735959"/>
                    </a:ext>
                  </a:extLst>
                </a:gridCol>
                <a:gridCol w="1080120">
                  <a:extLst>
                    <a:ext uri="{9D8B030D-6E8A-4147-A177-3AD203B41FA5}">
                      <a16:colId xmlns:a16="http://schemas.microsoft.com/office/drawing/2014/main" val="1759433368"/>
                    </a:ext>
                  </a:extLst>
                </a:gridCol>
                <a:gridCol w="1008112">
                  <a:extLst>
                    <a:ext uri="{9D8B030D-6E8A-4147-A177-3AD203B41FA5}">
                      <a16:colId xmlns:a16="http://schemas.microsoft.com/office/drawing/2014/main" val="1690233305"/>
                    </a:ext>
                  </a:extLst>
                </a:gridCol>
              </a:tblGrid>
              <a:tr h="149225">
                <a:tc>
                  <a:txBody>
                    <a:bodyPr/>
                    <a:lstStyle/>
                    <a:p>
                      <a:pPr algn="ctr">
                        <a:lnSpc>
                          <a:spcPct val="125000"/>
                        </a:lnSpc>
                        <a:spcAft>
                          <a:spcPts val="800"/>
                        </a:spcAft>
                      </a:pPr>
                      <a:r>
                        <a:rPr lang="sv-SE" sz="1000">
                          <a:effectLst/>
                        </a:rPr>
                        <a:t>Indicator</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5000"/>
                        </a:lnSpc>
                        <a:spcAft>
                          <a:spcPts val="800"/>
                        </a:spcAft>
                      </a:pPr>
                      <a:r>
                        <a:rPr lang="sv-SE" sz="1000">
                          <a:effectLst/>
                        </a:rPr>
                        <a:t>2018</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5000"/>
                        </a:lnSpc>
                        <a:spcAft>
                          <a:spcPts val="800"/>
                        </a:spcAft>
                      </a:pPr>
                      <a:r>
                        <a:rPr lang="sv-SE" sz="1000">
                          <a:effectLst/>
                        </a:rPr>
                        <a:t>2017</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5000"/>
                        </a:lnSpc>
                        <a:spcAft>
                          <a:spcPts val="800"/>
                        </a:spcAft>
                      </a:pPr>
                      <a:r>
                        <a:rPr lang="sv-SE" sz="1000">
                          <a:effectLst/>
                        </a:rPr>
                        <a:t>Trend</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6722393"/>
                  </a:ext>
                </a:extLst>
              </a:tr>
              <a:tr h="149225">
                <a:tc>
                  <a:txBody>
                    <a:bodyPr/>
                    <a:lstStyle/>
                    <a:p>
                      <a:pPr>
                        <a:lnSpc>
                          <a:spcPct val="125000"/>
                        </a:lnSpc>
                        <a:spcAft>
                          <a:spcPts val="800"/>
                        </a:spcAft>
                      </a:pPr>
                      <a:r>
                        <a:rPr lang="sv-SE" sz="1000">
                          <a:effectLst/>
                        </a:rPr>
                        <a:t>Alumni Score</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17.6</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17.6</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0</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7353697"/>
                  </a:ext>
                </a:extLst>
              </a:tr>
              <a:tr h="149225">
                <a:tc>
                  <a:txBody>
                    <a:bodyPr/>
                    <a:lstStyle/>
                    <a:p>
                      <a:pPr>
                        <a:lnSpc>
                          <a:spcPct val="125000"/>
                        </a:lnSpc>
                        <a:spcAft>
                          <a:spcPts val="800"/>
                        </a:spcAft>
                      </a:pPr>
                      <a:r>
                        <a:rPr lang="sv-SE" sz="1000">
                          <a:effectLst/>
                        </a:rPr>
                        <a:t>Award Score</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27.1</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27.1</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0</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6809866"/>
                  </a:ext>
                </a:extLst>
              </a:tr>
              <a:tr h="149225">
                <a:tc>
                  <a:txBody>
                    <a:bodyPr/>
                    <a:lstStyle/>
                    <a:p>
                      <a:pPr>
                        <a:lnSpc>
                          <a:spcPct val="125000"/>
                        </a:lnSpc>
                        <a:spcAft>
                          <a:spcPts val="800"/>
                        </a:spcAft>
                      </a:pPr>
                      <a:r>
                        <a:rPr lang="sv-SE" sz="1000" dirty="0" err="1">
                          <a:effectLst/>
                        </a:rPr>
                        <a:t>HiCi</a:t>
                      </a:r>
                      <a:r>
                        <a:rPr lang="sv-SE" sz="1000" dirty="0">
                          <a:effectLst/>
                        </a:rPr>
                        <a:t> Score</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16.6</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18.9</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-2.3</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23445156"/>
                  </a:ext>
                </a:extLst>
              </a:tr>
              <a:tr h="125095">
                <a:tc>
                  <a:txBody>
                    <a:bodyPr/>
                    <a:lstStyle/>
                    <a:p>
                      <a:pPr>
                        <a:lnSpc>
                          <a:spcPct val="125000"/>
                        </a:lnSpc>
                        <a:spcAft>
                          <a:spcPts val="800"/>
                        </a:spcAft>
                      </a:pPr>
                      <a:r>
                        <a:rPr lang="sv-SE" sz="1000">
                          <a:effectLst/>
                        </a:rPr>
                        <a:t>Nature and Science Score</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23.9</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25.0</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-1.1</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45578716"/>
                  </a:ext>
                </a:extLst>
              </a:tr>
              <a:tr h="149225">
                <a:tc>
                  <a:txBody>
                    <a:bodyPr/>
                    <a:lstStyle/>
                    <a:p>
                      <a:pPr>
                        <a:lnSpc>
                          <a:spcPct val="125000"/>
                        </a:lnSpc>
                        <a:spcAft>
                          <a:spcPts val="800"/>
                        </a:spcAft>
                      </a:pPr>
                      <a:r>
                        <a:rPr lang="sv-SE" sz="1000">
                          <a:effectLst/>
                        </a:rPr>
                        <a:t>Publication Score</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53.5</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51.6</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+1.9</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7148170"/>
                  </a:ext>
                </a:extLst>
              </a:tr>
              <a:tr h="147955">
                <a:tc>
                  <a:txBody>
                    <a:bodyPr/>
                    <a:lstStyle/>
                    <a:p>
                      <a:pPr>
                        <a:lnSpc>
                          <a:spcPct val="125000"/>
                        </a:lnSpc>
                        <a:spcAft>
                          <a:spcPts val="800"/>
                        </a:spcAft>
                      </a:pPr>
                      <a:r>
                        <a:rPr lang="sv-SE" sz="1000">
                          <a:effectLst/>
                        </a:rPr>
                        <a:t>Performance per Capita Score</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dirty="0">
                          <a:effectLst/>
                        </a:rPr>
                        <a:t>29.5</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29.3</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+0.2</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7391935"/>
                  </a:ext>
                </a:extLst>
              </a:tr>
              <a:tr h="149225">
                <a:tc>
                  <a:txBody>
                    <a:bodyPr/>
                    <a:lstStyle/>
                    <a:p>
                      <a:pPr>
                        <a:lnSpc>
                          <a:spcPct val="125000"/>
                        </a:lnSpc>
                        <a:spcAft>
                          <a:spcPts val="800"/>
                        </a:spcAft>
                      </a:pPr>
                      <a:r>
                        <a:rPr lang="sv-SE" sz="1000">
                          <a:effectLst/>
                        </a:rPr>
                        <a:t>Overall Rank</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dirty="0">
                          <a:effectLst/>
                        </a:rPr>
                        <a:t>63</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a:effectLst/>
                        </a:rPr>
                        <a:t>63</a:t>
                      </a:r>
                      <a:endParaRPr lang="sv-S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25000"/>
                        </a:lnSpc>
                        <a:spcAft>
                          <a:spcPts val="800"/>
                        </a:spcAft>
                      </a:pPr>
                      <a:r>
                        <a:rPr lang="sv-SE" sz="1000" dirty="0">
                          <a:effectLst/>
                        </a:rPr>
                        <a:t>0</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0759218"/>
                  </a:ext>
                </a:extLst>
              </a:tr>
            </a:tbl>
          </a:graphicData>
        </a:graphic>
      </p:graphicFrame>
      <p:pic>
        <p:nvPicPr>
          <p:cNvPr id="4" name="Bildobjekt 3" descr="http://www.shanghairanking.com/image/rank2018/57.jpg">
            <a:extLst>
              <a:ext uri="{FF2B5EF4-FFF2-40B4-BE49-F238E27FC236}">
                <a16:creationId xmlns:a16="http://schemas.microsoft.com/office/drawing/2014/main" id="{36762FD3-FFA7-DE42-BCF4-C8683EBAB7F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67944" y="1658414"/>
            <a:ext cx="4536504" cy="2509498"/>
          </a:xfrm>
          <a:prstGeom prst="rect">
            <a:avLst/>
          </a:prstGeom>
          <a:noFill/>
          <a:ln>
            <a:solidFill>
              <a:schemeClr val="bg1"/>
            </a:solidFill>
          </a:ln>
        </p:spPr>
      </p:pic>
      <p:sp>
        <p:nvSpPr>
          <p:cNvPr id="6" name="Rectangle 1">
            <a:extLst>
              <a:ext uri="{FF2B5EF4-FFF2-40B4-BE49-F238E27FC236}">
                <a16:creationId xmlns:a16="http://schemas.microsoft.com/office/drawing/2014/main" id="{9A9BC943-1101-4B46-AD81-27004B2895F0}"/>
              </a:ext>
            </a:extLst>
          </p:cNvPr>
          <p:cNvSpPr>
            <a:spLocks noChangeArrowheads="1"/>
          </p:cNvSpPr>
          <p:nvPr/>
        </p:nvSpPr>
        <p:spPr bwMode="auto">
          <a:xfrm>
            <a:off x="5580112" y="4666844"/>
            <a:ext cx="29523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Uppsala universitets värden på indikatorer i Shanghairankingen 2018 jämfört med 2017.</a:t>
            </a:r>
            <a:endParaRPr kumimoji="0" lang="sv-SE" altLang="sv-SE"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textruta 6">
            <a:extLst>
              <a:ext uri="{FF2B5EF4-FFF2-40B4-BE49-F238E27FC236}">
                <a16:creationId xmlns:a16="http://schemas.microsoft.com/office/drawing/2014/main" id="{19299FEE-04CD-9C4E-BFC1-3CDE3856A6F9}"/>
              </a:ext>
            </a:extLst>
          </p:cNvPr>
          <p:cNvSpPr txBox="1"/>
          <p:nvPr/>
        </p:nvSpPr>
        <p:spPr>
          <a:xfrm>
            <a:off x="1043608" y="1628800"/>
            <a:ext cx="2577479" cy="1015663"/>
          </a:xfrm>
          <a:prstGeom prst="rect">
            <a:avLst/>
          </a:prstGeom>
          <a:noFill/>
        </p:spPr>
        <p:txBody>
          <a:bodyPr wrap="square" rtlCol="0">
            <a:spAutoFit/>
          </a:bodyPr>
          <a:lstStyle/>
          <a:p>
            <a:pPr algn="r"/>
            <a:r>
              <a:rPr lang="sv-SE" sz="2000" dirty="0">
                <a:latin typeface="Arial" panose="020B0604020202020204" pitchFamily="34" charset="0"/>
                <a:cs typeface="Arial" panose="020B0604020202020204" pitchFamily="34" charset="0"/>
              </a:rPr>
              <a:t>Uppsala universitet har samma placering som förra året</a:t>
            </a:r>
          </a:p>
        </p:txBody>
      </p:sp>
    </p:spTree>
    <p:extLst>
      <p:ext uri="{BB962C8B-B14F-4D97-AF65-F5344CB8AC3E}">
        <p14:creationId xmlns:p14="http://schemas.microsoft.com/office/powerpoint/2010/main" val="52230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a:t>EUN – tillkomst och arbete hittills</a:t>
            </a:r>
          </a:p>
        </p:txBody>
      </p:sp>
      <p:sp>
        <p:nvSpPr>
          <p:cNvPr id="3" name="Platshållare för innehåll 2"/>
          <p:cNvSpPr>
            <a:spLocks noGrp="1"/>
          </p:cNvSpPr>
          <p:nvPr>
            <p:ph idx="1"/>
          </p:nvPr>
        </p:nvSpPr>
        <p:spPr>
          <a:xfrm>
            <a:off x="914400" y="1916832"/>
            <a:ext cx="8229600" cy="3845024"/>
          </a:xfrm>
        </p:spPr>
        <p:txBody>
          <a:bodyPr/>
          <a:lstStyle/>
          <a:p>
            <a:r>
              <a:rPr lang="sv-SE" dirty="0" err="1"/>
              <a:t>Macrons</a:t>
            </a:r>
            <a:r>
              <a:rPr lang="sv-SE" dirty="0"/>
              <a:t> förslag om Europeiska universitet</a:t>
            </a:r>
          </a:p>
          <a:p>
            <a:r>
              <a:rPr lang="sv-SE" dirty="0"/>
              <a:t>Intensivt arbete inom EU under senvår 2018</a:t>
            </a:r>
          </a:p>
          <a:p>
            <a:r>
              <a:rPr lang="sv-SE" dirty="0"/>
              <a:t>U4 mycket aktivt genom Guild o U4</a:t>
            </a:r>
          </a:p>
          <a:p>
            <a:r>
              <a:rPr lang="sv-SE" b="1" dirty="0"/>
              <a:t>Utlysningen väntas i oktober</a:t>
            </a:r>
            <a:r>
              <a:rPr lang="sv-SE" dirty="0"/>
              <a:t>!</a:t>
            </a:r>
          </a:p>
          <a:p>
            <a:r>
              <a:rPr lang="sv-SE" dirty="0"/>
              <a:t>Under sommaren har 12 </a:t>
            </a:r>
            <a:r>
              <a:rPr lang="sv-SE" dirty="0" err="1"/>
              <a:t>work</a:t>
            </a:r>
            <a:r>
              <a:rPr lang="sv-SE" dirty="0"/>
              <a:t> </a:t>
            </a:r>
            <a:r>
              <a:rPr lang="sv-SE" dirty="0" err="1"/>
              <a:t>packages</a:t>
            </a:r>
            <a:r>
              <a:rPr lang="sv-SE" dirty="0"/>
              <a:t> utvecklats. </a:t>
            </a:r>
          </a:p>
        </p:txBody>
      </p:sp>
      <p:pic>
        <p:nvPicPr>
          <p:cNvPr id="6" name="Bildobjekt 5">
            <a:extLst>
              <a:ext uri="{FF2B5EF4-FFF2-40B4-BE49-F238E27FC236}">
                <a16:creationId xmlns:a16="http://schemas.microsoft.com/office/drawing/2014/main" id="{3B444E54-2F11-3A4C-AC60-9026CE45EE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45224"/>
            <a:ext cx="9144000" cy="1418420"/>
          </a:xfrm>
          <a:prstGeom prst="rect">
            <a:avLst/>
          </a:prstGeom>
        </p:spPr>
      </p:pic>
    </p:spTree>
    <p:extLst>
      <p:ext uri="{BB962C8B-B14F-4D97-AF65-F5344CB8AC3E}">
        <p14:creationId xmlns:p14="http://schemas.microsoft.com/office/powerpoint/2010/main" val="375561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Var står vi o vart vill vi?</a:t>
            </a:r>
          </a:p>
        </p:txBody>
      </p:sp>
      <p:sp>
        <p:nvSpPr>
          <p:cNvPr id="3" name="Platshållare för innehåll 2"/>
          <p:cNvSpPr>
            <a:spLocks noGrp="1"/>
          </p:cNvSpPr>
          <p:nvPr>
            <p:ph idx="1"/>
          </p:nvPr>
        </p:nvSpPr>
        <p:spPr>
          <a:xfrm>
            <a:off x="628455" y="1451416"/>
            <a:ext cx="8532440" cy="4171193"/>
          </a:xfrm>
        </p:spPr>
        <p:txBody>
          <a:bodyPr>
            <a:noAutofit/>
          </a:bodyPr>
          <a:lstStyle/>
          <a:p>
            <a:r>
              <a:rPr lang="sv-SE" dirty="0"/>
              <a:t>12 </a:t>
            </a:r>
            <a:r>
              <a:rPr lang="sv-SE" dirty="0" err="1"/>
              <a:t>work</a:t>
            </a:r>
            <a:r>
              <a:rPr lang="sv-SE" dirty="0"/>
              <a:t> </a:t>
            </a:r>
            <a:r>
              <a:rPr lang="sv-SE" dirty="0" err="1"/>
              <a:t>packages</a:t>
            </a:r>
            <a:r>
              <a:rPr lang="sv-SE" dirty="0"/>
              <a:t> har bearbetats och presenterades för rektorerna den 10 </a:t>
            </a:r>
            <a:r>
              <a:rPr lang="sv-SE" dirty="0" err="1"/>
              <a:t>sept</a:t>
            </a:r>
            <a:r>
              <a:rPr lang="sv-SE" dirty="0"/>
              <a:t> i Frankfurt. </a:t>
            </a:r>
          </a:p>
          <a:p>
            <a:r>
              <a:rPr lang="sv-SE" dirty="0"/>
              <a:t>Utkast till struktur</a:t>
            </a:r>
          </a:p>
          <a:p>
            <a:pPr lvl="1">
              <a:buFont typeface="Courier New" panose="02070309020205020404" pitchFamily="49" charset="0"/>
              <a:buChar char="o"/>
            </a:pPr>
            <a:r>
              <a:rPr lang="en-US" sz="1800" dirty="0"/>
              <a:t>Vision Mission Values</a:t>
            </a:r>
            <a:endParaRPr lang="sv-SE" sz="1800" dirty="0"/>
          </a:p>
          <a:p>
            <a:pPr lvl="1">
              <a:buFont typeface="Courier New" panose="02070309020205020404" pitchFamily="49" charset="0"/>
              <a:buChar char="o"/>
            </a:pPr>
            <a:r>
              <a:rPr lang="en-US" sz="1800" dirty="0"/>
              <a:t>Governance</a:t>
            </a:r>
            <a:endParaRPr lang="sv-SE" sz="1800" dirty="0"/>
          </a:p>
          <a:p>
            <a:pPr lvl="1">
              <a:buFont typeface="Courier New" panose="02070309020205020404" pitchFamily="49" charset="0"/>
              <a:buChar char="o"/>
            </a:pPr>
            <a:r>
              <a:rPr lang="en-US" sz="1800" dirty="0"/>
              <a:t>Outreach/community</a:t>
            </a:r>
            <a:endParaRPr lang="sv-SE" sz="1800" dirty="0"/>
          </a:p>
          <a:p>
            <a:pPr lvl="1">
              <a:buFont typeface="Courier New" panose="02070309020205020404" pitchFamily="49" charset="0"/>
              <a:buChar char="o"/>
            </a:pPr>
            <a:r>
              <a:rPr lang="en-US" sz="1800" dirty="0"/>
              <a:t>Student Experience</a:t>
            </a:r>
            <a:endParaRPr lang="sv-SE" sz="1800" dirty="0"/>
          </a:p>
          <a:p>
            <a:pPr lvl="1">
              <a:buFont typeface="Courier New" panose="02070309020205020404" pitchFamily="49" charset="0"/>
              <a:buChar char="o"/>
            </a:pPr>
            <a:r>
              <a:rPr lang="en-US" sz="1800" dirty="0"/>
              <a:t>Research </a:t>
            </a:r>
            <a:endParaRPr lang="sv-SE" sz="1800" dirty="0"/>
          </a:p>
          <a:p>
            <a:r>
              <a:rPr lang="sv-SE" dirty="0"/>
              <a:t>Rektorerna beslutar om inriktning, tidsplan och process.</a:t>
            </a:r>
          </a:p>
          <a:p>
            <a:r>
              <a:rPr lang="sv-SE" dirty="0"/>
              <a:t>Preliminär deadline på EUN-utlysningen: 28 feb 2019.</a:t>
            </a:r>
          </a:p>
        </p:txBody>
      </p:sp>
      <p:pic>
        <p:nvPicPr>
          <p:cNvPr id="4" name="Bildobjekt 3">
            <a:extLst>
              <a:ext uri="{FF2B5EF4-FFF2-40B4-BE49-F238E27FC236}">
                <a16:creationId xmlns:a16="http://schemas.microsoft.com/office/drawing/2014/main" id="{E4F6ED2D-51CB-414E-B417-0FBBC7098E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445224"/>
            <a:ext cx="9144000" cy="1418420"/>
          </a:xfrm>
          <a:prstGeom prst="rect">
            <a:avLst/>
          </a:prstGeom>
        </p:spPr>
      </p:pic>
    </p:spTree>
    <p:extLst>
      <p:ext uri="{BB962C8B-B14F-4D97-AF65-F5344CB8AC3E}">
        <p14:creationId xmlns:p14="http://schemas.microsoft.com/office/powerpoint/2010/main" val="3864841819"/>
      </p:ext>
    </p:extLst>
  </p:cSld>
  <p:clrMapOvr>
    <a:masterClrMapping/>
  </p:clrMapOvr>
</p:sld>
</file>

<file path=ppt/theme/theme1.xml><?xml version="1.0" encoding="utf-8"?>
<a:theme xmlns:a="http://schemas.openxmlformats.org/drawingml/2006/main" name="UU Guldkant">
  <a:themeElements>
    <a:clrScheme name="Anpassad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0420Konsistoriet+PB" id="{79520115-BE2F-A841-9012-05DF57FF0E5C}" vid="{0D765810-5617-634B-85BD-4F16AFB338C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160420Konsistoriet+PB</Template>
  <TotalTime>28270</TotalTime>
  <Words>870</Words>
  <Application>Microsoft Macintosh PowerPoint</Application>
  <PresentationFormat>Bildspel på skärmen (4:3)</PresentationFormat>
  <Paragraphs>186</Paragraphs>
  <Slides>15</Slides>
  <Notes>4</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15</vt:i4>
      </vt:variant>
    </vt:vector>
  </HeadingPairs>
  <TitlesOfParts>
    <vt:vector size="21" baseType="lpstr">
      <vt:lpstr>Arial</vt:lpstr>
      <vt:lpstr>Arial Regular</vt:lpstr>
      <vt:lpstr>Calibri</vt:lpstr>
      <vt:lpstr>Courier New</vt:lpstr>
      <vt:lpstr>Times New Roman</vt:lpstr>
      <vt:lpstr>UU Guldkant</vt:lpstr>
      <vt:lpstr>Rektors rapport</vt:lpstr>
      <vt:lpstr>Recentiorer ht18</vt:lpstr>
      <vt:lpstr>Revidering av Mål och strategier</vt:lpstr>
      <vt:lpstr>Preliminär disposition</vt:lpstr>
      <vt:lpstr>Uppföljning av KoF17</vt:lpstr>
      <vt:lpstr>Shanghai-rankingen</vt:lpstr>
      <vt:lpstr>Shanghai-rankingen</vt:lpstr>
      <vt:lpstr>EUN – tillkomst och arbete hittills</vt:lpstr>
      <vt:lpstr>Var står vi o vart vill vi?</vt:lpstr>
      <vt:lpstr>Nästa steg</vt:lpstr>
      <vt:lpstr>Ansökan</vt:lpstr>
      <vt:lpstr>Sedan sist</vt:lpstr>
      <vt:lpstr>Priser, utnämningar och medel</vt:lpstr>
      <vt:lpstr>På gång</vt:lpstr>
      <vt:lpstr>Media</vt:lpstr>
    </vt:vector>
  </TitlesOfParts>
  <Company>Uppsala universitet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Eva Åkesson</dc:creator>
  <cp:lastModifiedBy>Microsoft Office-användare</cp:lastModifiedBy>
  <cp:revision>450</cp:revision>
  <cp:lastPrinted>2017-09-13T06:14:36Z</cp:lastPrinted>
  <dcterms:created xsi:type="dcterms:W3CDTF">2016-04-17T10:15:31Z</dcterms:created>
  <dcterms:modified xsi:type="dcterms:W3CDTF">2018-09-17T07:58:25Z</dcterms:modified>
</cp:coreProperties>
</file>